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59" r:id="rId6"/>
    <p:sldId id="263" r:id="rId7"/>
    <p:sldId id="264" r:id="rId8"/>
    <p:sldId id="277" r:id="rId9"/>
    <p:sldId id="278" r:id="rId10"/>
    <p:sldId id="265" r:id="rId11"/>
    <p:sldId id="258" r:id="rId12"/>
    <p:sldId id="266" r:id="rId13"/>
    <p:sldId id="267" r:id="rId14"/>
    <p:sldId id="276" r:id="rId15"/>
    <p:sldId id="268" r:id="rId16"/>
    <p:sldId id="269" r:id="rId17"/>
    <p:sldId id="272" r:id="rId18"/>
    <p:sldId id="270" r:id="rId19"/>
    <p:sldId id="271" r:id="rId20"/>
    <p:sldId id="273" r:id="rId21"/>
    <p:sldId id="274" r:id="rId22"/>
    <p:sldId id="275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A5126-5B9A-8CBD-FC99-630C9C560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C30389-DA90-35A0-C274-E531E0C4D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990447-7BEC-4209-176D-DFFC1AE4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0423E-6374-56AC-1F59-C6C31E43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8B5D5-0056-5249-ADBA-A25D3E4F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2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0884C-CAA4-C6DE-AE93-CD4DF5E5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44D64D-5089-3630-3A64-9D9FB8517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762D71-358C-1A68-473A-A2FE4AC8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FF3F6-C7BC-6782-3315-1605E397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5EFDD-85B6-0417-BD05-FACC4543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1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AF9DD0-22CC-DECA-77AF-4CAA5A7D12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8F4521-525F-8CB4-D5FF-F3881AD31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98998-56CE-37A4-9AFD-75F0B2AE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12123-E3A2-47F4-964C-D6C86126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221CBE-EC60-D668-EB42-B77303D9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94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9DA4D-2315-0814-CAAE-70333D1F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E1D40-448C-B991-9AFA-31C4A4AE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4E37C-E094-184B-278D-FA218687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6E084-5AF7-7A87-0DE6-95CA41F1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EE407-9A7B-29F2-4711-FEB62471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9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B8995-8540-B46B-9B8B-C93393D9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F53CC9-C68C-2730-D773-65C103EA0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CC4467-75AF-2847-DE75-D2B7DC8A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83B95-8243-CA67-FCCE-47F795FD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0EDD9-84F8-67EB-78F6-F7F95A25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06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14849-EEAA-7822-C0BC-207A344D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07365-52B0-C108-25C6-85886B5D0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96E092-5D1F-9B7A-D7BE-B37F770B9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51756B-78DF-707B-1A1B-46C6A63B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149BAC-E660-1F9C-CBAD-9829CDF1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9CE1F7-7306-1FEB-ED21-45008F0B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06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059DD-CC6C-9771-9F62-5135EDD6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46FD3E-5FFD-9DD4-06D2-15629D1F9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5FFFE2-978B-99AD-8E95-F78A98C0B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29237F-9E23-C071-6F93-8766A26E0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D60084-A081-BA45-14C7-E90A15A66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17D84A-6C20-60DA-9E62-75C89189E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9DD52F-3BA9-5A8D-355F-6271D0B16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377A87-218F-0439-AE19-4EAE2F6D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2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D23982-5BA6-FF36-F74A-CEE83663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E8BDFD-2E87-E8C2-3314-D9EEB8290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1B6968-BB1E-65C3-2E98-0FF92879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09F2D8-2D46-9D2C-2D06-F1390065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06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083512-9A62-4080-3B57-C64247E85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ED5F2B-27C0-D5F3-17F7-0C1584DF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6DB1C1-4897-044C-48D9-5E845D4E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07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C82FA-2C95-3089-B04C-72B4CFE9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D6607-5143-9AEE-E497-AB75FB886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C2738-275A-222E-D55A-3C122B5D1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FA2F5-3C59-60CF-144D-6B72AFD4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487BAC-2B93-16AA-8A79-D2B155F0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1305F-E4D9-8315-B9FB-D96FF153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80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924F1-6B75-9864-E9F6-9D299194C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300439-D416-4359-E407-0EC4206F5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3687A5-517C-8ADD-EC12-176EDAB6C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A6982C-6F57-20C9-BD1A-39B11355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A46581-F050-E46E-724A-7DBCDA39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ADFD87-C1F3-2528-4082-E68C94C7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4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5E2758-6E84-E74A-6AD5-648F02F86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A0446-15E0-3B80-3BB3-D618D4D7E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29A413-920D-BF40-78C4-2F8677DB3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D720D-D54A-491D-8184-5A1426AC1CD2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8C160-5822-F3A5-7188-7FDE9A35D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2646A-ABB2-E274-3062-ED77953A8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60031-FE68-4B98-885E-576F0F0919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0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8A434B-8BEF-F23E-8BDF-38FC3B64FA45}"/>
              </a:ext>
            </a:extLst>
          </p:cNvPr>
          <p:cNvSpPr txBox="1"/>
          <p:nvPr/>
        </p:nvSpPr>
        <p:spPr>
          <a:xfrm>
            <a:off x="1654629" y="853441"/>
            <a:ext cx="5275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/>
              <a:t>다이오드 </a:t>
            </a:r>
            <a:r>
              <a:rPr lang="ko-KR" altLang="en-US" sz="5400" b="1" dirty="0" err="1"/>
              <a:t>클리핑</a:t>
            </a:r>
            <a:endParaRPr lang="en-US" altLang="ko-KR" sz="5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325FB-510A-97E1-0893-87930A2D648D}"/>
              </a:ext>
            </a:extLst>
          </p:cNvPr>
          <p:cNvSpPr txBox="1"/>
          <p:nvPr/>
        </p:nvSpPr>
        <p:spPr>
          <a:xfrm>
            <a:off x="8595360" y="2926081"/>
            <a:ext cx="877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방진호</a:t>
            </a:r>
            <a:endParaRPr lang="en-US" altLang="ko-KR" dirty="0"/>
          </a:p>
          <a:p>
            <a:r>
              <a:rPr lang="ko-KR" altLang="en-US" dirty="0"/>
              <a:t>이건우</a:t>
            </a:r>
            <a:endParaRPr lang="en-US" altLang="ko-KR" dirty="0"/>
          </a:p>
          <a:p>
            <a:r>
              <a:rPr lang="ko-KR" altLang="en-US" dirty="0"/>
              <a:t>임은혁</a:t>
            </a:r>
            <a:endParaRPr lang="en-US" altLang="ko-KR" dirty="0"/>
          </a:p>
          <a:p>
            <a:r>
              <a:rPr lang="ko-KR" altLang="en-US" dirty="0"/>
              <a:t>김환성</a:t>
            </a:r>
            <a:endParaRPr lang="en-US" altLang="ko-KR" dirty="0"/>
          </a:p>
          <a:p>
            <a:r>
              <a:rPr lang="ko-KR" altLang="en-US" dirty="0"/>
              <a:t>이승주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A109C4-7A17-EC6B-181A-59E386A6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2350485"/>
            <a:ext cx="5496692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ss ds1 distortion waveform">
            <a:extLst>
              <a:ext uri="{FF2B5EF4-FFF2-40B4-BE49-F238E27FC236}">
                <a16:creationId xmlns:a16="http://schemas.microsoft.com/office/drawing/2014/main" id="{DA1FF7BD-D053-8703-AE72-54FC2E8A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51" y="265476"/>
            <a:ext cx="1048702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13FA7EE-55FD-1ED2-E88B-8E3AE446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4223656"/>
            <a:ext cx="2063236" cy="1886213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D173C5BC-FD3A-6DF7-50D2-06E9F1264D2F}"/>
              </a:ext>
            </a:extLst>
          </p:cNvPr>
          <p:cNvSpPr/>
          <p:nvPr/>
        </p:nvSpPr>
        <p:spPr>
          <a:xfrm>
            <a:off x="2769327" y="4619225"/>
            <a:ext cx="5644911" cy="1654764"/>
          </a:xfrm>
          <a:prstGeom prst="wedgeEllipseCallout">
            <a:avLst>
              <a:gd name="adj1" fmla="val -63728"/>
              <a:gd name="adj2" fmla="val 652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539F1-8F39-A8FC-FD93-1B5BF4E3FB6F}"/>
              </a:ext>
            </a:extLst>
          </p:cNvPr>
          <p:cNvSpPr txBox="1"/>
          <p:nvPr/>
        </p:nvSpPr>
        <p:spPr>
          <a:xfrm>
            <a:off x="3038577" y="5123441"/>
            <a:ext cx="511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두 단계를 거치면 사인 형태에 가까웠던</a:t>
            </a:r>
            <a:endParaRPr lang="en-US" altLang="ko-KR" dirty="0"/>
          </a:p>
          <a:p>
            <a:r>
              <a:rPr lang="ko-KR" altLang="en-US" dirty="0"/>
              <a:t>오디오 신호의 파형이 이러한 형태로 바뀌게 돼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06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>
            <a:extLst>
              <a:ext uri="{FF2B5EF4-FFF2-40B4-BE49-F238E27FC236}">
                <a16:creationId xmlns:a16="http://schemas.microsoft.com/office/drawing/2014/main" id="{6CB2F6F3-B5FB-4360-0C86-7989424454D2}"/>
              </a:ext>
            </a:extLst>
          </p:cNvPr>
          <p:cNvSpPr txBox="1"/>
          <p:nvPr/>
        </p:nvSpPr>
        <p:spPr>
          <a:xfrm>
            <a:off x="3149806" y="482556"/>
            <a:ext cx="5105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다이오드 </a:t>
            </a:r>
            <a:r>
              <a:rPr lang="ko-KR" altLang="en-US" sz="2800" dirty="0" err="1"/>
              <a:t>클리핑된</a:t>
            </a:r>
            <a:r>
              <a:rPr lang="ko-KR" altLang="en-US" sz="2800" dirty="0"/>
              <a:t> 사인그래프</a:t>
            </a:r>
            <a:endParaRPr lang="en-US" altLang="ko-KR" sz="2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3EC707-CE60-8C3A-BC87-DCDBC445DBAA}"/>
              </a:ext>
            </a:extLst>
          </p:cNvPr>
          <p:cNvGrpSpPr/>
          <p:nvPr/>
        </p:nvGrpSpPr>
        <p:grpSpPr>
          <a:xfrm>
            <a:off x="0" y="1837554"/>
            <a:ext cx="12192000" cy="3703638"/>
            <a:chOff x="845093" y="1824854"/>
            <a:chExt cx="13138400" cy="370363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2C72508-2631-6978-4AC6-5B8DB210CC42}"/>
                </a:ext>
              </a:extLst>
            </p:cNvPr>
            <p:cNvGrpSpPr/>
            <p:nvPr/>
          </p:nvGrpSpPr>
          <p:grpSpPr>
            <a:xfrm>
              <a:off x="845093" y="1824854"/>
              <a:ext cx="6569200" cy="3698875"/>
              <a:chOff x="2235743" y="1786754"/>
              <a:chExt cx="6569200" cy="3698875"/>
            </a:xfrm>
          </p:grpSpPr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254CF6FA-E86F-6EA6-B668-F1AC80B031FD}"/>
                  </a:ext>
                </a:extLst>
              </p:cNvPr>
              <p:cNvGrpSpPr/>
              <p:nvPr/>
            </p:nvGrpSpPr>
            <p:grpSpPr>
              <a:xfrm>
                <a:off x="2235743" y="1786754"/>
                <a:ext cx="3284600" cy="3698875"/>
                <a:chOff x="2235743" y="1786754"/>
                <a:chExt cx="3284600" cy="3698875"/>
              </a:xfrm>
            </p:grpSpPr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F1C6ADE5-47BD-0729-A96D-AA6A6D2DE3EA}"/>
                    </a:ext>
                  </a:extLst>
                </p:cNvPr>
                <p:cNvGrpSpPr/>
                <p:nvPr/>
              </p:nvGrpSpPr>
              <p:grpSpPr>
                <a:xfrm>
                  <a:off x="2235743" y="1786754"/>
                  <a:ext cx="1644650" cy="3698875"/>
                  <a:chOff x="4006850" y="1947862"/>
                  <a:chExt cx="1644650" cy="3698875"/>
                </a:xfrm>
              </p:grpSpPr>
              <p:sp>
                <p:nvSpPr>
                  <p:cNvPr id="164" name="타원 163">
                    <a:extLst>
                      <a:ext uri="{FF2B5EF4-FFF2-40B4-BE49-F238E27FC236}">
                        <a16:creationId xmlns:a16="http://schemas.microsoft.com/office/drawing/2014/main" id="{6E875006-A58F-3BA5-8412-205E7CFD1BD3}"/>
                      </a:ext>
                    </a:extLst>
                  </p:cNvPr>
                  <p:cNvSpPr/>
                  <p:nvPr/>
                </p:nvSpPr>
                <p:spPr>
                  <a:xfrm>
                    <a:off x="401002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id="{13E56AF9-2824-5DFC-9503-FE4771E378C1}"/>
                      </a:ext>
                    </a:extLst>
                  </p:cNvPr>
                  <p:cNvSpPr/>
                  <p:nvPr/>
                </p:nvSpPr>
                <p:spPr>
                  <a:xfrm>
                    <a:off x="482917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6" name="직사각형 165">
                    <a:extLst>
                      <a:ext uri="{FF2B5EF4-FFF2-40B4-BE49-F238E27FC236}">
                        <a16:creationId xmlns:a16="http://schemas.microsoft.com/office/drawing/2014/main" id="{E7DC9072-99BE-AE64-2194-35B888A9EC07}"/>
                      </a:ext>
                    </a:extLst>
                  </p:cNvPr>
                  <p:cNvSpPr/>
                  <p:nvPr/>
                </p:nvSpPr>
                <p:spPr>
                  <a:xfrm>
                    <a:off x="4006850" y="3798887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8" name="직사각형 167">
                    <a:extLst>
                      <a:ext uri="{FF2B5EF4-FFF2-40B4-BE49-F238E27FC236}">
                        <a16:creationId xmlns:a16="http://schemas.microsoft.com/office/drawing/2014/main" id="{C729BA16-D3AA-BCA6-8924-6E1DC618E80F}"/>
                      </a:ext>
                    </a:extLst>
                  </p:cNvPr>
                  <p:cNvSpPr/>
                  <p:nvPr/>
                </p:nvSpPr>
                <p:spPr>
                  <a:xfrm>
                    <a:off x="4830700" y="1947862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59" name="그룹 158">
                  <a:extLst>
                    <a:ext uri="{FF2B5EF4-FFF2-40B4-BE49-F238E27FC236}">
                      <a16:creationId xmlns:a16="http://schemas.microsoft.com/office/drawing/2014/main" id="{B4C970E6-B5CA-0CBB-E122-BE41F3236051}"/>
                    </a:ext>
                  </a:extLst>
                </p:cNvPr>
                <p:cNvGrpSpPr/>
                <p:nvPr/>
              </p:nvGrpSpPr>
              <p:grpSpPr>
                <a:xfrm>
                  <a:off x="3875693" y="1786754"/>
                  <a:ext cx="1644650" cy="3698875"/>
                  <a:chOff x="4006850" y="1947862"/>
                  <a:chExt cx="1644650" cy="3698875"/>
                </a:xfrm>
              </p:grpSpPr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A05F9E26-B46F-1508-B487-767AA6A79421}"/>
                      </a:ext>
                    </a:extLst>
                  </p:cNvPr>
                  <p:cNvSpPr/>
                  <p:nvPr/>
                </p:nvSpPr>
                <p:spPr>
                  <a:xfrm>
                    <a:off x="401002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1" name="타원 160">
                    <a:extLst>
                      <a:ext uri="{FF2B5EF4-FFF2-40B4-BE49-F238E27FC236}">
                        <a16:creationId xmlns:a16="http://schemas.microsoft.com/office/drawing/2014/main" id="{636A1B58-AD42-1909-CEB0-A0226EB8E734}"/>
                      </a:ext>
                    </a:extLst>
                  </p:cNvPr>
                  <p:cNvSpPr/>
                  <p:nvPr/>
                </p:nvSpPr>
                <p:spPr>
                  <a:xfrm>
                    <a:off x="482917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" name="직사각형 161">
                    <a:extLst>
                      <a:ext uri="{FF2B5EF4-FFF2-40B4-BE49-F238E27FC236}">
                        <a16:creationId xmlns:a16="http://schemas.microsoft.com/office/drawing/2014/main" id="{512FCA21-F44E-2964-4D86-9A3C358AA8D0}"/>
                      </a:ext>
                    </a:extLst>
                  </p:cNvPr>
                  <p:cNvSpPr/>
                  <p:nvPr/>
                </p:nvSpPr>
                <p:spPr>
                  <a:xfrm>
                    <a:off x="4006850" y="3798887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3" name="직사각형 162">
                    <a:extLst>
                      <a:ext uri="{FF2B5EF4-FFF2-40B4-BE49-F238E27FC236}">
                        <a16:creationId xmlns:a16="http://schemas.microsoft.com/office/drawing/2014/main" id="{396423FD-E92E-C1DF-ED1B-BC687ABE971A}"/>
                      </a:ext>
                    </a:extLst>
                  </p:cNvPr>
                  <p:cNvSpPr/>
                  <p:nvPr/>
                </p:nvSpPr>
                <p:spPr>
                  <a:xfrm>
                    <a:off x="4830700" y="1947862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147" name="그룹 146">
                <a:extLst>
                  <a:ext uri="{FF2B5EF4-FFF2-40B4-BE49-F238E27FC236}">
                    <a16:creationId xmlns:a16="http://schemas.microsoft.com/office/drawing/2014/main" id="{B718C3C0-3A66-E2D9-82F1-26FAADF2918F}"/>
                  </a:ext>
                </a:extLst>
              </p:cNvPr>
              <p:cNvGrpSpPr/>
              <p:nvPr/>
            </p:nvGrpSpPr>
            <p:grpSpPr>
              <a:xfrm>
                <a:off x="5520343" y="1786754"/>
                <a:ext cx="3284600" cy="3698875"/>
                <a:chOff x="2235743" y="1786754"/>
                <a:chExt cx="3284600" cy="3698875"/>
              </a:xfrm>
            </p:grpSpPr>
            <p:grpSp>
              <p:nvGrpSpPr>
                <p:cNvPr id="148" name="그룹 147">
                  <a:extLst>
                    <a:ext uri="{FF2B5EF4-FFF2-40B4-BE49-F238E27FC236}">
                      <a16:creationId xmlns:a16="http://schemas.microsoft.com/office/drawing/2014/main" id="{1A8DFB58-0EB2-A4A3-02B3-3DF8632DC65C}"/>
                    </a:ext>
                  </a:extLst>
                </p:cNvPr>
                <p:cNvGrpSpPr/>
                <p:nvPr/>
              </p:nvGrpSpPr>
              <p:grpSpPr>
                <a:xfrm>
                  <a:off x="2235743" y="1786754"/>
                  <a:ext cx="1644650" cy="3698875"/>
                  <a:chOff x="4006850" y="1947862"/>
                  <a:chExt cx="1644650" cy="3698875"/>
                </a:xfrm>
              </p:grpSpPr>
              <p:sp>
                <p:nvSpPr>
                  <p:cNvPr id="154" name="타원 153">
                    <a:extLst>
                      <a:ext uri="{FF2B5EF4-FFF2-40B4-BE49-F238E27FC236}">
                        <a16:creationId xmlns:a16="http://schemas.microsoft.com/office/drawing/2014/main" id="{E0A7B8F9-936B-BE11-2609-A658EC028678}"/>
                      </a:ext>
                    </a:extLst>
                  </p:cNvPr>
                  <p:cNvSpPr/>
                  <p:nvPr/>
                </p:nvSpPr>
                <p:spPr>
                  <a:xfrm>
                    <a:off x="401002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타원 154">
                    <a:extLst>
                      <a:ext uri="{FF2B5EF4-FFF2-40B4-BE49-F238E27FC236}">
                        <a16:creationId xmlns:a16="http://schemas.microsoft.com/office/drawing/2014/main" id="{D9A4F2EC-597A-09EA-9DC1-1140C621C4FB}"/>
                      </a:ext>
                    </a:extLst>
                  </p:cNvPr>
                  <p:cNvSpPr/>
                  <p:nvPr/>
                </p:nvSpPr>
                <p:spPr>
                  <a:xfrm>
                    <a:off x="482917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직사각형 155">
                    <a:extLst>
                      <a:ext uri="{FF2B5EF4-FFF2-40B4-BE49-F238E27FC236}">
                        <a16:creationId xmlns:a16="http://schemas.microsoft.com/office/drawing/2014/main" id="{DC7AE490-7F69-6B55-B77B-528BD606D9ED}"/>
                      </a:ext>
                    </a:extLst>
                  </p:cNvPr>
                  <p:cNvSpPr/>
                  <p:nvPr/>
                </p:nvSpPr>
                <p:spPr>
                  <a:xfrm>
                    <a:off x="4006850" y="3798887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7" name="직사각형 156">
                    <a:extLst>
                      <a:ext uri="{FF2B5EF4-FFF2-40B4-BE49-F238E27FC236}">
                        <a16:creationId xmlns:a16="http://schemas.microsoft.com/office/drawing/2014/main" id="{46D82AAB-30BD-8FEA-CF59-4D70A8960AE3}"/>
                      </a:ext>
                    </a:extLst>
                  </p:cNvPr>
                  <p:cNvSpPr/>
                  <p:nvPr/>
                </p:nvSpPr>
                <p:spPr>
                  <a:xfrm>
                    <a:off x="4830700" y="1947862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D5543B16-EB17-4BF0-AA2B-D03A16362A55}"/>
                    </a:ext>
                  </a:extLst>
                </p:cNvPr>
                <p:cNvGrpSpPr/>
                <p:nvPr/>
              </p:nvGrpSpPr>
              <p:grpSpPr>
                <a:xfrm>
                  <a:off x="3875693" y="1786754"/>
                  <a:ext cx="1644650" cy="3698875"/>
                  <a:chOff x="4006850" y="1947862"/>
                  <a:chExt cx="1644650" cy="3698875"/>
                </a:xfrm>
              </p:grpSpPr>
              <p:sp>
                <p:nvSpPr>
                  <p:cNvPr id="150" name="타원 149">
                    <a:extLst>
                      <a:ext uri="{FF2B5EF4-FFF2-40B4-BE49-F238E27FC236}">
                        <a16:creationId xmlns:a16="http://schemas.microsoft.com/office/drawing/2014/main" id="{BC368AA8-4447-F71C-AB3E-DD893B040AC6}"/>
                      </a:ext>
                    </a:extLst>
                  </p:cNvPr>
                  <p:cNvSpPr/>
                  <p:nvPr/>
                </p:nvSpPr>
                <p:spPr>
                  <a:xfrm>
                    <a:off x="401002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1" name="타원 150">
                    <a:extLst>
                      <a:ext uri="{FF2B5EF4-FFF2-40B4-BE49-F238E27FC236}">
                        <a16:creationId xmlns:a16="http://schemas.microsoft.com/office/drawing/2014/main" id="{17DD977E-8AB3-D3DB-1E35-88630578EEC7}"/>
                      </a:ext>
                    </a:extLst>
                  </p:cNvPr>
                  <p:cNvSpPr/>
                  <p:nvPr/>
                </p:nvSpPr>
                <p:spPr>
                  <a:xfrm>
                    <a:off x="482917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" name="직사각형 151">
                    <a:extLst>
                      <a:ext uri="{FF2B5EF4-FFF2-40B4-BE49-F238E27FC236}">
                        <a16:creationId xmlns:a16="http://schemas.microsoft.com/office/drawing/2014/main" id="{EEED188B-E765-1672-1EB3-5224B476FDA3}"/>
                      </a:ext>
                    </a:extLst>
                  </p:cNvPr>
                  <p:cNvSpPr/>
                  <p:nvPr/>
                </p:nvSpPr>
                <p:spPr>
                  <a:xfrm>
                    <a:off x="4006850" y="3798887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3" name="직사각형 152">
                    <a:extLst>
                      <a:ext uri="{FF2B5EF4-FFF2-40B4-BE49-F238E27FC236}">
                        <a16:creationId xmlns:a16="http://schemas.microsoft.com/office/drawing/2014/main" id="{AC275EAA-E701-7131-2ED1-8FFEF661A069}"/>
                      </a:ext>
                    </a:extLst>
                  </p:cNvPr>
                  <p:cNvSpPr/>
                  <p:nvPr/>
                </p:nvSpPr>
                <p:spPr>
                  <a:xfrm>
                    <a:off x="4830700" y="1947862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52C349D-6839-8917-3A76-2829DFC51F42}"/>
                </a:ext>
              </a:extLst>
            </p:cNvPr>
            <p:cNvGrpSpPr/>
            <p:nvPr/>
          </p:nvGrpSpPr>
          <p:grpSpPr>
            <a:xfrm>
              <a:off x="7414293" y="1829617"/>
              <a:ext cx="6569200" cy="3698875"/>
              <a:chOff x="2235743" y="1786754"/>
              <a:chExt cx="6569200" cy="3698875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29E122C-040E-D62C-E838-9CB07ED642D1}"/>
                  </a:ext>
                </a:extLst>
              </p:cNvPr>
              <p:cNvGrpSpPr/>
              <p:nvPr/>
            </p:nvGrpSpPr>
            <p:grpSpPr>
              <a:xfrm>
                <a:off x="2235743" y="1786754"/>
                <a:ext cx="3284600" cy="3698875"/>
                <a:chOff x="2235743" y="1786754"/>
                <a:chExt cx="3284600" cy="3698875"/>
              </a:xfrm>
            </p:grpSpPr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CF0E95EC-D74C-3074-5983-EEC4AF6E2323}"/>
                    </a:ext>
                  </a:extLst>
                </p:cNvPr>
                <p:cNvGrpSpPr/>
                <p:nvPr/>
              </p:nvGrpSpPr>
              <p:grpSpPr>
                <a:xfrm>
                  <a:off x="2235743" y="1786754"/>
                  <a:ext cx="1644650" cy="3698875"/>
                  <a:chOff x="4006850" y="1947862"/>
                  <a:chExt cx="1644650" cy="3698875"/>
                </a:xfrm>
              </p:grpSpPr>
              <p:sp>
                <p:nvSpPr>
                  <p:cNvPr id="142" name="타원 141">
                    <a:extLst>
                      <a:ext uri="{FF2B5EF4-FFF2-40B4-BE49-F238E27FC236}">
                        <a16:creationId xmlns:a16="http://schemas.microsoft.com/office/drawing/2014/main" id="{DFBB4884-0A28-4D10-40B8-922E77F3A1F2}"/>
                      </a:ext>
                    </a:extLst>
                  </p:cNvPr>
                  <p:cNvSpPr/>
                  <p:nvPr/>
                </p:nvSpPr>
                <p:spPr>
                  <a:xfrm>
                    <a:off x="401002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" name="타원 142">
                    <a:extLst>
                      <a:ext uri="{FF2B5EF4-FFF2-40B4-BE49-F238E27FC236}">
                        <a16:creationId xmlns:a16="http://schemas.microsoft.com/office/drawing/2014/main" id="{A9DBE224-1BE2-8584-E7EE-9314DAB6EFFE}"/>
                      </a:ext>
                    </a:extLst>
                  </p:cNvPr>
                  <p:cNvSpPr/>
                  <p:nvPr/>
                </p:nvSpPr>
                <p:spPr>
                  <a:xfrm>
                    <a:off x="482917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" name="직사각형 143">
                    <a:extLst>
                      <a:ext uri="{FF2B5EF4-FFF2-40B4-BE49-F238E27FC236}">
                        <a16:creationId xmlns:a16="http://schemas.microsoft.com/office/drawing/2014/main" id="{6EC02E68-4E22-2F36-9AF0-821FCA330A3C}"/>
                      </a:ext>
                    </a:extLst>
                  </p:cNvPr>
                  <p:cNvSpPr/>
                  <p:nvPr/>
                </p:nvSpPr>
                <p:spPr>
                  <a:xfrm>
                    <a:off x="4006850" y="3798887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4DE6C3B2-3EA0-A6B8-5EDB-51AB15019F72}"/>
                      </a:ext>
                    </a:extLst>
                  </p:cNvPr>
                  <p:cNvSpPr/>
                  <p:nvPr/>
                </p:nvSpPr>
                <p:spPr>
                  <a:xfrm>
                    <a:off x="4830700" y="1947862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137" name="그룹 136">
                  <a:extLst>
                    <a:ext uri="{FF2B5EF4-FFF2-40B4-BE49-F238E27FC236}">
                      <a16:creationId xmlns:a16="http://schemas.microsoft.com/office/drawing/2014/main" id="{0ACBE990-653C-41C2-D64D-BDE8D19CF154}"/>
                    </a:ext>
                  </a:extLst>
                </p:cNvPr>
                <p:cNvGrpSpPr/>
                <p:nvPr/>
              </p:nvGrpSpPr>
              <p:grpSpPr>
                <a:xfrm>
                  <a:off x="3875693" y="1786754"/>
                  <a:ext cx="1644650" cy="3698875"/>
                  <a:chOff x="4006850" y="1947862"/>
                  <a:chExt cx="1644650" cy="3698875"/>
                </a:xfrm>
              </p:grpSpPr>
              <p:sp>
                <p:nvSpPr>
                  <p:cNvPr id="138" name="타원 137">
                    <a:extLst>
                      <a:ext uri="{FF2B5EF4-FFF2-40B4-BE49-F238E27FC236}">
                        <a16:creationId xmlns:a16="http://schemas.microsoft.com/office/drawing/2014/main" id="{93D8AB1F-84E6-E0C4-D3FD-36895C38C734}"/>
                      </a:ext>
                    </a:extLst>
                  </p:cNvPr>
                  <p:cNvSpPr/>
                  <p:nvPr/>
                </p:nvSpPr>
                <p:spPr>
                  <a:xfrm>
                    <a:off x="401002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id="{13067410-FB3E-A8CD-AE21-85424A9FF4C7}"/>
                      </a:ext>
                    </a:extLst>
                  </p:cNvPr>
                  <p:cNvSpPr/>
                  <p:nvPr/>
                </p:nvSpPr>
                <p:spPr>
                  <a:xfrm>
                    <a:off x="482917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id="{A7E6E7B8-4272-5A24-2A0E-25BA6B771F9F}"/>
                      </a:ext>
                    </a:extLst>
                  </p:cNvPr>
                  <p:cNvSpPr/>
                  <p:nvPr/>
                </p:nvSpPr>
                <p:spPr>
                  <a:xfrm>
                    <a:off x="4006850" y="3798887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1" name="직사각형 140">
                    <a:extLst>
                      <a:ext uri="{FF2B5EF4-FFF2-40B4-BE49-F238E27FC236}">
                        <a16:creationId xmlns:a16="http://schemas.microsoft.com/office/drawing/2014/main" id="{2F895916-31E0-2A12-F06E-A4F6B845CBED}"/>
                      </a:ext>
                    </a:extLst>
                  </p:cNvPr>
                  <p:cNvSpPr/>
                  <p:nvPr/>
                </p:nvSpPr>
                <p:spPr>
                  <a:xfrm>
                    <a:off x="4830700" y="1947862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FC33522-E0E9-64B7-8964-0682711B8805}"/>
                  </a:ext>
                </a:extLst>
              </p:cNvPr>
              <p:cNvGrpSpPr/>
              <p:nvPr/>
            </p:nvGrpSpPr>
            <p:grpSpPr>
              <a:xfrm>
                <a:off x="5520343" y="1786754"/>
                <a:ext cx="3284600" cy="3698875"/>
                <a:chOff x="2235743" y="1786754"/>
                <a:chExt cx="3284600" cy="3698875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6B78F14E-E180-0DE9-AA9C-4EE08EA9F0E7}"/>
                    </a:ext>
                  </a:extLst>
                </p:cNvPr>
                <p:cNvGrpSpPr/>
                <p:nvPr/>
              </p:nvGrpSpPr>
              <p:grpSpPr>
                <a:xfrm>
                  <a:off x="2235743" y="1786754"/>
                  <a:ext cx="1644650" cy="3698875"/>
                  <a:chOff x="4006850" y="1947862"/>
                  <a:chExt cx="1644650" cy="3698875"/>
                </a:xfrm>
              </p:grpSpPr>
              <p:sp>
                <p:nvSpPr>
                  <p:cNvPr id="132" name="타원 131">
                    <a:extLst>
                      <a:ext uri="{FF2B5EF4-FFF2-40B4-BE49-F238E27FC236}">
                        <a16:creationId xmlns:a16="http://schemas.microsoft.com/office/drawing/2014/main" id="{533C53C1-8810-3F2F-A36A-C9C8144BDB52}"/>
                      </a:ext>
                    </a:extLst>
                  </p:cNvPr>
                  <p:cNvSpPr/>
                  <p:nvPr/>
                </p:nvSpPr>
                <p:spPr>
                  <a:xfrm>
                    <a:off x="401002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3" name="타원 132">
                    <a:extLst>
                      <a:ext uri="{FF2B5EF4-FFF2-40B4-BE49-F238E27FC236}">
                        <a16:creationId xmlns:a16="http://schemas.microsoft.com/office/drawing/2014/main" id="{42D945A1-26A3-8083-19A4-07E7317D10A1}"/>
                      </a:ext>
                    </a:extLst>
                  </p:cNvPr>
                  <p:cNvSpPr/>
                  <p:nvPr/>
                </p:nvSpPr>
                <p:spPr>
                  <a:xfrm>
                    <a:off x="482917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" name="직사각형 133">
                    <a:extLst>
                      <a:ext uri="{FF2B5EF4-FFF2-40B4-BE49-F238E27FC236}">
                        <a16:creationId xmlns:a16="http://schemas.microsoft.com/office/drawing/2014/main" id="{67937D73-B909-4D52-ED4F-06FC29253C9D}"/>
                      </a:ext>
                    </a:extLst>
                  </p:cNvPr>
                  <p:cNvSpPr/>
                  <p:nvPr/>
                </p:nvSpPr>
                <p:spPr>
                  <a:xfrm>
                    <a:off x="4006850" y="3798887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5" name="직사각형 134">
                    <a:extLst>
                      <a:ext uri="{FF2B5EF4-FFF2-40B4-BE49-F238E27FC236}">
                        <a16:creationId xmlns:a16="http://schemas.microsoft.com/office/drawing/2014/main" id="{DF8E0480-507E-A223-286F-820CC0D94BE8}"/>
                      </a:ext>
                    </a:extLst>
                  </p:cNvPr>
                  <p:cNvSpPr/>
                  <p:nvPr/>
                </p:nvSpPr>
                <p:spPr>
                  <a:xfrm>
                    <a:off x="4830700" y="1947862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1E2076B4-2AD5-7E2D-9E08-F5D69DCFC4B5}"/>
                    </a:ext>
                  </a:extLst>
                </p:cNvPr>
                <p:cNvGrpSpPr/>
                <p:nvPr/>
              </p:nvGrpSpPr>
              <p:grpSpPr>
                <a:xfrm>
                  <a:off x="3875693" y="1786754"/>
                  <a:ext cx="1644650" cy="3698875"/>
                  <a:chOff x="4006850" y="1947862"/>
                  <a:chExt cx="1644650" cy="3698875"/>
                </a:xfrm>
              </p:grpSpPr>
              <p:sp>
                <p:nvSpPr>
                  <p:cNvPr id="128" name="타원 127">
                    <a:extLst>
                      <a:ext uri="{FF2B5EF4-FFF2-40B4-BE49-F238E27FC236}">
                        <a16:creationId xmlns:a16="http://schemas.microsoft.com/office/drawing/2014/main" id="{16914BAF-56D4-BB9C-DF6A-4BC61ECF911A}"/>
                      </a:ext>
                    </a:extLst>
                  </p:cNvPr>
                  <p:cNvSpPr/>
                  <p:nvPr/>
                </p:nvSpPr>
                <p:spPr>
                  <a:xfrm>
                    <a:off x="401002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9" name="타원 128">
                    <a:extLst>
                      <a:ext uri="{FF2B5EF4-FFF2-40B4-BE49-F238E27FC236}">
                        <a16:creationId xmlns:a16="http://schemas.microsoft.com/office/drawing/2014/main" id="{6FFD253C-17DC-139D-F1B6-CF4AFC56E451}"/>
                      </a:ext>
                    </a:extLst>
                  </p:cNvPr>
                  <p:cNvSpPr/>
                  <p:nvPr/>
                </p:nvSpPr>
                <p:spPr>
                  <a:xfrm>
                    <a:off x="4829175" y="1952625"/>
                    <a:ext cx="819150" cy="3686175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0" name="직사각형 129">
                    <a:extLst>
                      <a:ext uri="{FF2B5EF4-FFF2-40B4-BE49-F238E27FC236}">
                        <a16:creationId xmlns:a16="http://schemas.microsoft.com/office/drawing/2014/main" id="{6E6D5E26-3CFD-1E47-2E4F-8894E5469A63}"/>
                      </a:ext>
                    </a:extLst>
                  </p:cNvPr>
                  <p:cNvSpPr/>
                  <p:nvPr/>
                </p:nvSpPr>
                <p:spPr>
                  <a:xfrm>
                    <a:off x="4006850" y="3798887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1" name="직사각형 130">
                    <a:extLst>
                      <a:ext uri="{FF2B5EF4-FFF2-40B4-BE49-F238E27FC236}">
                        <a16:creationId xmlns:a16="http://schemas.microsoft.com/office/drawing/2014/main" id="{8311FF05-B9F2-DD6B-27B7-2C320E9C6AAD}"/>
                      </a:ext>
                    </a:extLst>
                  </p:cNvPr>
                  <p:cNvSpPr/>
                  <p:nvPr/>
                </p:nvSpPr>
                <p:spPr>
                  <a:xfrm>
                    <a:off x="4830700" y="1947862"/>
                    <a:ext cx="820800" cy="184785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</p:grpSp>
        </p:grp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ADA4C58F-5ECF-909A-1B2A-FD858E6A3C2F}"/>
              </a:ext>
            </a:extLst>
          </p:cNvPr>
          <p:cNvSpPr/>
          <p:nvPr/>
        </p:nvSpPr>
        <p:spPr>
          <a:xfrm>
            <a:off x="-800100" y="1837554"/>
            <a:ext cx="14401800" cy="804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345B017-788B-2AA1-E812-9B348E3FF2AF}"/>
              </a:ext>
            </a:extLst>
          </p:cNvPr>
          <p:cNvSpPr/>
          <p:nvPr/>
        </p:nvSpPr>
        <p:spPr>
          <a:xfrm>
            <a:off x="-724063" y="4724446"/>
            <a:ext cx="14401800" cy="804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56B66D93-5DA0-7369-70EF-15E9DB44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2121">
            <a:off x="965904" y="1408654"/>
            <a:ext cx="12192000" cy="1628442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2730B619-F070-E6E5-53B2-2C6C466BA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2121">
            <a:off x="687974" y="4266858"/>
            <a:ext cx="12871654" cy="1719221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821715DF-121F-C434-58A6-B204AF34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3" y="1216634"/>
            <a:ext cx="2137884" cy="1138279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4D197750-CA04-8963-6128-501863D8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377" y="4635124"/>
            <a:ext cx="2137884" cy="113827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74E0FD54-C97B-1764-C0BC-2C90D60EE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7498" y="4579356"/>
            <a:ext cx="1509208" cy="1249813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2C679FD9-7642-C693-2989-F39E8FA73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377" y="1177478"/>
            <a:ext cx="1509208" cy="1249813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D6F0EAD-CEDF-F8C5-2D9A-07E9946D7A90}"/>
              </a:ext>
            </a:extLst>
          </p:cNvPr>
          <p:cNvSpPr/>
          <p:nvPr/>
        </p:nvSpPr>
        <p:spPr>
          <a:xfrm>
            <a:off x="2573119" y="383172"/>
            <a:ext cx="3639893" cy="804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72493-DCCA-9C1B-8E66-9D14B2AAA2DC}"/>
              </a:ext>
            </a:extLst>
          </p:cNvPr>
          <p:cNvSpPr txBox="1"/>
          <p:nvPr/>
        </p:nvSpPr>
        <p:spPr>
          <a:xfrm>
            <a:off x="8447175" y="6027488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슬라이스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28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8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oft Clipping vs Hard Clipping – Support Hip Hop Community">
            <a:extLst>
              <a:ext uri="{FF2B5EF4-FFF2-40B4-BE49-F238E27FC236}">
                <a16:creationId xmlns:a16="http://schemas.microsoft.com/office/drawing/2014/main" id="{C82394A6-E861-ED04-A7EC-8CE1FE97D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77660"/>
            <a:ext cx="6076949" cy="217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7AE2C1-64D9-7DFE-D940-BA6B4BA6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4223656"/>
            <a:ext cx="2063236" cy="1886213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64346143-7130-1963-F385-8BBAE3EF3306}"/>
              </a:ext>
            </a:extLst>
          </p:cNvPr>
          <p:cNvSpPr/>
          <p:nvPr/>
        </p:nvSpPr>
        <p:spPr>
          <a:xfrm>
            <a:off x="2664824" y="4223656"/>
            <a:ext cx="8622263" cy="1654764"/>
          </a:xfrm>
          <a:prstGeom prst="wedgeEllipseCallout">
            <a:avLst>
              <a:gd name="adj1" fmla="val -62415"/>
              <a:gd name="adj2" fmla="val 1862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EC2CC-5E1B-2F32-1B95-64D80ED02F9C}"/>
              </a:ext>
            </a:extLst>
          </p:cNvPr>
          <p:cNvSpPr txBox="1"/>
          <p:nvPr/>
        </p:nvSpPr>
        <p:spPr>
          <a:xfrm>
            <a:off x="3108245" y="4589373"/>
            <a:ext cx="8178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오피앰프의</a:t>
            </a:r>
            <a:r>
              <a:rPr lang="ko-KR" altLang="en-US" dirty="0"/>
              <a:t> 게인 스테이지의 피드백 루프에서 </a:t>
            </a:r>
            <a:r>
              <a:rPr lang="ko-KR" altLang="en-US" dirty="0" err="1"/>
              <a:t>클리핑을</a:t>
            </a:r>
            <a:r>
              <a:rPr lang="ko-KR" altLang="en-US" dirty="0"/>
              <a:t> 하는 방식을</a:t>
            </a:r>
            <a:endParaRPr lang="en-US" altLang="ko-KR" dirty="0"/>
          </a:p>
          <a:p>
            <a:r>
              <a:rPr lang="ko-KR" altLang="en-US" dirty="0"/>
              <a:t>소프트 </a:t>
            </a:r>
            <a:r>
              <a:rPr lang="ko-KR" altLang="en-US" dirty="0" err="1"/>
              <a:t>클리핑</a:t>
            </a:r>
            <a:r>
              <a:rPr lang="en-US" altLang="ko-KR" dirty="0"/>
              <a:t>, </a:t>
            </a:r>
            <a:r>
              <a:rPr lang="ko-KR" altLang="en-US" dirty="0"/>
              <a:t>게인 스테이지 이후 </a:t>
            </a:r>
            <a:r>
              <a:rPr lang="ko-KR" altLang="en-US" dirty="0" err="1"/>
              <a:t>클리핑하는</a:t>
            </a:r>
            <a:r>
              <a:rPr lang="ko-KR" altLang="en-US" dirty="0"/>
              <a:t> 방식을 하드 </a:t>
            </a:r>
            <a:r>
              <a:rPr lang="ko-KR" altLang="en-US" dirty="0" err="1"/>
              <a:t>클리핑이라고</a:t>
            </a:r>
            <a:r>
              <a:rPr lang="ko-KR" altLang="en-US" dirty="0"/>
              <a:t> 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두 방식의 오디오 파형에는 큰 차이가 존재해</a:t>
            </a:r>
            <a:r>
              <a:rPr lang="en-US" altLang="ko-KR" dirty="0"/>
              <a:t>.</a:t>
            </a:r>
          </a:p>
        </p:txBody>
      </p:sp>
      <p:pic>
        <p:nvPicPr>
          <p:cNvPr id="3078" name="Picture 6" descr="Soft vs Hard Diode Clipping">
            <a:extLst>
              <a:ext uri="{FF2B5EF4-FFF2-40B4-BE49-F238E27FC236}">
                <a16:creationId xmlns:a16="http://schemas.microsoft.com/office/drawing/2014/main" id="{84AEC8CA-315F-F4B2-9C8F-D4695ED7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18" y="124483"/>
            <a:ext cx="4004310" cy="40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AA278-9434-B6F3-3E37-066BE8F74B1A}"/>
              </a:ext>
            </a:extLst>
          </p:cNvPr>
          <p:cNvSpPr txBox="1"/>
          <p:nvPr/>
        </p:nvSpPr>
        <p:spPr>
          <a:xfrm>
            <a:off x="8061457" y="233136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차이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6952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ft Clipping vs Hard Clipping - What is the Difference? - Humbucker Soup">
            <a:extLst>
              <a:ext uri="{FF2B5EF4-FFF2-40B4-BE49-F238E27FC236}">
                <a16:creationId xmlns:a16="http://schemas.microsoft.com/office/drawing/2014/main" id="{2234CB32-00E7-CF5E-E3C0-CB5EE9F5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914" y="62218"/>
            <a:ext cx="6751531" cy="43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A491E0-C856-9A23-2A0E-9B8822915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2167" flipH="1">
            <a:off x="8197626" y="3428093"/>
            <a:ext cx="1673505" cy="14101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2F1E45-E384-1FCF-2135-D5DB8800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7567">
            <a:off x="2272105" y="2643595"/>
            <a:ext cx="1672698" cy="1570808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0654C170-B589-963F-38EA-13C54D2BB250}"/>
              </a:ext>
            </a:extLst>
          </p:cNvPr>
          <p:cNvSpPr/>
          <p:nvPr/>
        </p:nvSpPr>
        <p:spPr>
          <a:xfrm>
            <a:off x="1553929" y="4712357"/>
            <a:ext cx="3772026" cy="1565546"/>
          </a:xfrm>
          <a:prstGeom prst="wedgeEllipseCallout">
            <a:avLst>
              <a:gd name="adj1" fmla="val 3559"/>
              <a:gd name="adj2" fmla="val -9879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002F8A9E-F675-08DD-8CE8-F7040EAF0DF9}"/>
              </a:ext>
            </a:extLst>
          </p:cNvPr>
          <p:cNvSpPr/>
          <p:nvPr/>
        </p:nvSpPr>
        <p:spPr>
          <a:xfrm>
            <a:off x="5805441" y="5108451"/>
            <a:ext cx="3772026" cy="1565546"/>
          </a:xfrm>
          <a:prstGeom prst="wedgeEllipseCallout">
            <a:avLst>
              <a:gd name="adj1" fmla="val 21116"/>
              <a:gd name="adj2" fmla="val -8878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0E0D4-603C-3D42-7AF9-2AF83C54A3D5}"/>
              </a:ext>
            </a:extLst>
          </p:cNvPr>
          <p:cNvSpPr txBox="1"/>
          <p:nvPr/>
        </p:nvSpPr>
        <p:spPr>
          <a:xfrm>
            <a:off x="1839984" y="5108451"/>
            <a:ext cx="3199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이것은 소프트 </a:t>
            </a:r>
            <a:r>
              <a:rPr lang="ko-KR" altLang="en-US" dirty="0" err="1"/>
              <a:t>클리핑</a:t>
            </a:r>
            <a:r>
              <a:rPr lang="ko-KR" altLang="en-US" dirty="0"/>
              <a:t> 방식을</a:t>
            </a:r>
            <a:endParaRPr lang="en-US" altLang="ko-KR" dirty="0"/>
          </a:p>
          <a:p>
            <a:r>
              <a:rPr lang="ko-KR" altLang="en-US" dirty="0"/>
              <a:t>활용하는 </a:t>
            </a:r>
            <a:r>
              <a:rPr lang="en-US" altLang="ko-KR" dirty="0"/>
              <a:t>Ibanez</a:t>
            </a:r>
            <a:r>
              <a:rPr lang="ko-KR" altLang="en-US" dirty="0"/>
              <a:t>사의</a:t>
            </a:r>
            <a:endParaRPr lang="en-US" altLang="ko-KR" dirty="0"/>
          </a:p>
          <a:p>
            <a:r>
              <a:rPr lang="en-US" altLang="ko-KR" dirty="0"/>
              <a:t>Tube Screamer</a:t>
            </a:r>
            <a:r>
              <a:rPr lang="ko-KR" altLang="en-US" dirty="0"/>
              <a:t>이야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8F84F-84E6-9F27-ED82-7A4E492D5F3B}"/>
              </a:ext>
            </a:extLst>
          </p:cNvPr>
          <p:cNvSpPr txBox="1"/>
          <p:nvPr/>
        </p:nvSpPr>
        <p:spPr>
          <a:xfrm>
            <a:off x="6096000" y="5495130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요놈은 하드 </a:t>
            </a:r>
            <a:r>
              <a:rPr lang="ko-KR" altLang="en-US" dirty="0" err="1"/>
              <a:t>클리핑</a:t>
            </a:r>
            <a:r>
              <a:rPr lang="ko-KR" altLang="en-US" dirty="0"/>
              <a:t> 방식을</a:t>
            </a:r>
            <a:endParaRPr lang="en-US" altLang="ko-KR" dirty="0"/>
          </a:p>
          <a:p>
            <a:r>
              <a:rPr lang="ko-KR" altLang="en-US" dirty="0"/>
              <a:t>사용하는 </a:t>
            </a:r>
            <a:r>
              <a:rPr lang="en-US" altLang="ko-KR" dirty="0"/>
              <a:t>Boss</a:t>
            </a:r>
            <a:r>
              <a:rPr lang="ko-KR" altLang="en-US" dirty="0"/>
              <a:t>사의 </a:t>
            </a:r>
            <a:r>
              <a:rPr lang="en-US" altLang="ko-KR" dirty="0"/>
              <a:t>DS-1</a:t>
            </a:r>
            <a:r>
              <a:rPr lang="ko-KR" altLang="en-US" dirty="0"/>
              <a:t>이야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25469-F0CE-1BD0-F590-76215B03398B}"/>
              </a:ext>
            </a:extLst>
          </p:cNvPr>
          <p:cNvSpPr txBox="1"/>
          <p:nvPr/>
        </p:nvSpPr>
        <p:spPr>
          <a:xfrm>
            <a:off x="426309" y="314136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 err="1"/>
              <a:t>이펙터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72667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라인, 평행, 도표, 디자인이(가) 표시된 사진&#10;&#10;자동 생성된 설명">
            <a:extLst>
              <a:ext uri="{FF2B5EF4-FFF2-40B4-BE49-F238E27FC236}">
                <a16:creationId xmlns:a16="http://schemas.microsoft.com/office/drawing/2014/main" id="{332BC33B-82E9-B0FD-08C1-1F52CBF2A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49" y="940767"/>
            <a:ext cx="5420481" cy="2010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A491E0-C856-9A23-2A0E-9B8822915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8890" flipH="1">
            <a:off x="8384391" y="2462661"/>
            <a:ext cx="1673505" cy="1410144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0654C170-B589-963F-38EA-13C54D2BB250}"/>
              </a:ext>
            </a:extLst>
          </p:cNvPr>
          <p:cNvSpPr/>
          <p:nvPr/>
        </p:nvSpPr>
        <p:spPr>
          <a:xfrm>
            <a:off x="1069940" y="4902927"/>
            <a:ext cx="3772026" cy="1565546"/>
          </a:xfrm>
          <a:prstGeom prst="wedgeEllipseCallout">
            <a:avLst>
              <a:gd name="adj1" fmla="val 3559"/>
              <a:gd name="adj2" fmla="val -9879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002F8A9E-F675-08DD-8CE8-F7040EAF0DF9}"/>
              </a:ext>
            </a:extLst>
          </p:cNvPr>
          <p:cNvSpPr/>
          <p:nvPr/>
        </p:nvSpPr>
        <p:spPr>
          <a:xfrm>
            <a:off x="6522831" y="4478272"/>
            <a:ext cx="4027938" cy="1201559"/>
          </a:xfrm>
          <a:prstGeom prst="wedgeEllipseCallout">
            <a:avLst>
              <a:gd name="adj1" fmla="val 19951"/>
              <a:gd name="adj2" fmla="val -8822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0E0D4-603C-3D42-7AF9-2AF83C54A3D5}"/>
              </a:ext>
            </a:extLst>
          </p:cNvPr>
          <p:cNvSpPr txBox="1"/>
          <p:nvPr/>
        </p:nvSpPr>
        <p:spPr>
          <a:xfrm>
            <a:off x="1355995" y="5261045"/>
            <a:ext cx="3430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소프트 </a:t>
            </a:r>
            <a:r>
              <a:rPr lang="ko-KR" altLang="en-US" dirty="0" err="1"/>
              <a:t>클리핑은</a:t>
            </a:r>
            <a:r>
              <a:rPr lang="ko-KR" altLang="en-US" dirty="0"/>
              <a:t> 원파형과</a:t>
            </a:r>
            <a:endParaRPr lang="en-US" altLang="ko-KR" dirty="0"/>
          </a:p>
          <a:p>
            <a:r>
              <a:rPr lang="ko-KR" altLang="en-US" dirty="0"/>
              <a:t>비슷한 형태를 유지해서 차이가</a:t>
            </a:r>
            <a:endParaRPr lang="en-US" altLang="ko-KR" dirty="0"/>
          </a:p>
          <a:p>
            <a:r>
              <a:rPr lang="ko-KR" altLang="en-US" dirty="0"/>
              <a:t>거의 없는 정도야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8F84F-84E6-9F27-ED82-7A4E492D5F3B}"/>
              </a:ext>
            </a:extLst>
          </p:cNvPr>
          <p:cNvSpPr txBox="1"/>
          <p:nvPr/>
        </p:nvSpPr>
        <p:spPr>
          <a:xfrm>
            <a:off x="6726475" y="4835707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하드 </a:t>
            </a:r>
            <a:r>
              <a:rPr lang="ko-KR" altLang="en-US" dirty="0" err="1"/>
              <a:t>클리핑은</a:t>
            </a:r>
            <a:r>
              <a:rPr lang="ko-KR" altLang="en-US" dirty="0"/>
              <a:t> 파형이 원파형보다</a:t>
            </a:r>
            <a:endParaRPr lang="en-US" altLang="ko-KR" dirty="0"/>
          </a:p>
          <a:p>
            <a:r>
              <a:rPr lang="ko-KR" altLang="en-US" dirty="0"/>
              <a:t>더 많이 깎여서 차이가 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 descr="라인, 그래프이(가) 표시된 사진&#10;&#10;자동 생성된 설명">
            <a:extLst>
              <a:ext uri="{FF2B5EF4-FFF2-40B4-BE49-F238E27FC236}">
                <a16:creationId xmlns:a16="http://schemas.microsoft.com/office/drawing/2014/main" id="{F1A0733A-C7D0-C553-916A-37455E7F1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2" y="1050071"/>
            <a:ext cx="5420481" cy="18100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2F1E45-E384-1FCF-2135-D5DB8800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7222">
            <a:off x="1990479" y="2436390"/>
            <a:ext cx="1672698" cy="15708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F72646-2417-279E-BE7D-42147B80D761}"/>
              </a:ext>
            </a:extLst>
          </p:cNvPr>
          <p:cNvSpPr txBox="1"/>
          <p:nvPr/>
        </p:nvSpPr>
        <p:spPr>
          <a:xfrm>
            <a:off x="683800" y="304308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차이 다시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266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4C30A7-E065-5EF8-CA0D-D3DDB531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18946" y="3643364"/>
            <a:ext cx="2063236" cy="1886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182AE9-B20C-1528-65D2-AA6DC5C2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507963" y="3643364"/>
            <a:ext cx="2063236" cy="1886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AD80FD-575D-0E56-6153-C5C486F6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96980" y="3643364"/>
            <a:ext cx="2063236" cy="1886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7A042C-302D-2FC4-0CAD-C7CAF56D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85997" y="3643364"/>
            <a:ext cx="2063236" cy="1886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D33EDC-696A-FB97-2673-0EEB02D5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75014" y="3643364"/>
            <a:ext cx="2063236" cy="1886213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BFF05E49-BD69-5115-6BE2-2C7D222AEF05}"/>
              </a:ext>
            </a:extLst>
          </p:cNvPr>
          <p:cNvSpPr/>
          <p:nvPr/>
        </p:nvSpPr>
        <p:spPr>
          <a:xfrm>
            <a:off x="4225117" y="1155498"/>
            <a:ext cx="5470197" cy="1565546"/>
          </a:xfrm>
          <a:prstGeom prst="wedgeEllipseCallout">
            <a:avLst>
              <a:gd name="adj1" fmla="val -20221"/>
              <a:gd name="adj2" fmla="val 11981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50D02-3446-D57D-6178-D082C514A636}"/>
              </a:ext>
            </a:extLst>
          </p:cNvPr>
          <p:cNvSpPr txBox="1"/>
          <p:nvPr/>
        </p:nvSpPr>
        <p:spPr>
          <a:xfrm>
            <a:off x="4539581" y="1753605"/>
            <a:ext cx="488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 </a:t>
            </a:r>
            <a:r>
              <a:rPr lang="en-US" altLang="ko-KR" dirty="0"/>
              <a:t>R&amp;E </a:t>
            </a:r>
            <a:r>
              <a:rPr lang="ko-KR" altLang="en-US" dirty="0"/>
              <a:t>활동조는 직접 만들어 보기로 했어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58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JHS Angry Charlie V3 — HornFX">
            <a:extLst>
              <a:ext uri="{FF2B5EF4-FFF2-40B4-BE49-F238E27FC236}">
                <a16:creationId xmlns:a16="http://schemas.microsoft.com/office/drawing/2014/main" id="{46CD6EC6-DD3F-EB23-4ABD-390C68A75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8" y="138871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F77C56-87DF-358C-B219-8A11D0F1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5575">
            <a:off x="2265073" y="5159363"/>
            <a:ext cx="1672698" cy="1570808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5406912D-EBCC-1E67-0919-1A05D1811DB9}"/>
              </a:ext>
            </a:extLst>
          </p:cNvPr>
          <p:cNvSpPr/>
          <p:nvPr/>
        </p:nvSpPr>
        <p:spPr>
          <a:xfrm>
            <a:off x="4795458" y="3544340"/>
            <a:ext cx="5711349" cy="1899396"/>
          </a:xfrm>
          <a:prstGeom prst="wedgeEllipseCallout">
            <a:avLst>
              <a:gd name="adj1" fmla="val -55723"/>
              <a:gd name="adj2" fmla="val 669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526E6-86C6-C810-7C7A-6546EACFD87C}"/>
              </a:ext>
            </a:extLst>
          </p:cNvPr>
          <p:cNvSpPr txBox="1"/>
          <p:nvPr/>
        </p:nvSpPr>
        <p:spPr>
          <a:xfrm>
            <a:off x="5414688" y="3878190"/>
            <a:ext cx="4905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우리가 만들기로 한 것은 이 </a:t>
            </a:r>
            <a:r>
              <a:rPr lang="ko-KR" altLang="en-US" dirty="0" err="1"/>
              <a:t>이펙터인데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얘는 빨간색 </a:t>
            </a:r>
            <a:r>
              <a:rPr lang="en-US" altLang="ko-KR" dirty="0"/>
              <a:t>LED</a:t>
            </a:r>
            <a:r>
              <a:rPr lang="ko-KR" altLang="en-US" dirty="0"/>
              <a:t>로 하드 </a:t>
            </a:r>
            <a:r>
              <a:rPr lang="ko-KR" altLang="en-US" dirty="0" err="1"/>
              <a:t>클리핑</a:t>
            </a:r>
            <a:r>
              <a:rPr lang="ko-KR" altLang="en-US" dirty="0"/>
              <a:t> 방식을</a:t>
            </a:r>
            <a:endParaRPr lang="en-US" altLang="ko-KR" dirty="0"/>
          </a:p>
          <a:p>
            <a:r>
              <a:rPr lang="ko-KR" altLang="en-US" dirty="0"/>
              <a:t>사용하는 </a:t>
            </a:r>
            <a:r>
              <a:rPr lang="ko-KR" altLang="en-US" dirty="0" err="1"/>
              <a:t>플렉시</a:t>
            </a:r>
            <a:r>
              <a:rPr lang="ko-KR" altLang="en-US" dirty="0"/>
              <a:t> 성향의 회로야</a:t>
            </a:r>
            <a:r>
              <a:rPr lang="en-US" altLang="ko-KR" dirty="0"/>
              <a:t>. Marshall</a:t>
            </a:r>
            <a:r>
              <a:rPr lang="ko-KR" altLang="en-US" dirty="0"/>
              <a:t>사의</a:t>
            </a:r>
            <a:endParaRPr lang="en-US" altLang="ko-KR" dirty="0"/>
          </a:p>
          <a:p>
            <a:r>
              <a:rPr lang="en-US" altLang="ko-KR" dirty="0"/>
              <a:t>JCM800</a:t>
            </a:r>
            <a:r>
              <a:rPr lang="ko-KR" altLang="en-US" dirty="0"/>
              <a:t>에 기반을 두고 있는 회로이기도 해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45553-D771-E7C8-9518-097017E84C51}"/>
              </a:ext>
            </a:extLst>
          </p:cNvPr>
          <p:cNvSpPr txBox="1"/>
          <p:nvPr/>
        </p:nvSpPr>
        <p:spPr>
          <a:xfrm>
            <a:off x="89815" y="28440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계획 좀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  <p:pic>
        <p:nvPicPr>
          <p:cNvPr id="8" name="Picture 2" descr="Marshall JCM800 [홈레코딩 위키]">
            <a:extLst>
              <a:ext uri="{FF2B5EF4-FFF2-40B4-BE49-F238E27FC236}">
                <a16:creationId xmlns:a16="http://schemas.microsoft.com/office/drawing/2014/main" id="{EF8B835D-41B8-F2B2-419B-CF62CC36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0854"/>
            <a:ext cx="4144108" cy="159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04DAC88-B5CE-75FA-1415-33D8C07E41AF}"/>
              </a:ext>
            </a:extLst>
          </p:cNvPr>
          <p:cNvCxnSpPr>
            <a:cxnSpLocks/>
          </p:cNvCxnSpPr>
          <p:nvPr/>
        </p:nvCxnSpPr>
        <p:spPr>
          <a:xfrm flipH="1">
            <a:off x="4443332" y="2244871"/>
            <a:ext cx="1125415" cy="2039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4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58F47B-65B0-9903-EB1D-A9A44B32E007}"/>
              </a:ext>
            </a:extLst>
          </p:cNvPr>
          <p:cNvSpPr txBox="1"/>
          <p:nvPr/>
        </p:nvSpPr>
        <p:spPr>
          <a:xfrm>
            <a:off x="743097" y="1297926"/>
            <a:ext cx="55314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effectLst/>
                <a:latin typeface="-apple-system"/>
              </a:rPr>
              <a:t>Schottky</a:t>
            </a:r>
            <a:r>
              <a:rPr lang="en-US" altLang="ko-KR" b="0" i="0" dirty="0">
                <a:effectLst/>
                <a:latin typeface="-apple-system"/>
              </a:rPr>
              <a:t> - Very High Distortion, Maximum Compression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effectLst/>
                <a:latin typeface="-apple-system"/>
              </a:rPr>
              <a:t>Germanium</a:t>
            </a:r>
            <a:r>
              <a:rPr lang="en-US" altLang="ko-KR" b="0" i="0" dirty="0">
                <a:effectLst/>
                <a:latin typeface="-apple-system"/>
              </a:rPr>
              <a:t> - High Distortion, Significant Compression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effectLst/>
                <a:latin typeface="-apple-system"/>
              </a:rPr>
              <a:t>Silicon</a:t>
            </a:r>
            <a:r>
              <a:rPr lang="en-US" altLang="ko-KR" b="0" i="0" dirty="0">
                <a:effectLst/>
                <a:latin typeface="-apple-system"/>
              </a:rPr>
              <a:t> - Classic/Standard Overdrive and Distortion</a:t>
            </a:r>
          </a:p>
          <a:p>
            <a:pPr algn="l"/>
            <a:r>
              <a:rPr lang="en-US" altLang="ko-KR" b="0" i="0" dirty="0">
                <a:effectLst/>
                <a:latin typeface="-apple-system"/>
              </a:rPr>
              <a:t>Some degree of Compression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effectLst/>
                <a:latin typeface="-apple-system"/>
              </a:rPr>
              <a:t>LED</a:t>
            </a:r>
            <a:r>
              <a:rPr lang="en-US" altLang="ko-KR" b="0" i="0" dirty="0">
                <a:effectLst/>
                <a:latin typeface="-apple-system"/>
              </a:rPr>
              <a:t> - Very Open and Dynamic Saturation</a:t>
            </a:r>
          </a:p>
          <a:p>
            <a:pPr algn="l"/>
            <a:r>
              <a:rPr lang="en-US" altLang="ko-KR" b="0" i="0" dirty="0">
                <a:effectLst/>
                <a:latin typeface="-apple-system"/>
              </a:rPr>
              <a:t>Least Compression and Distortion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95E937-471E-886C-60C4-8FF19C7E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92032" y="4855494"/>
            <a:ext cx="2063236" cy="1886213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FADEA99-1239-631F-C6BE-143DD66B7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6" t="168" r="58657" b="56439"/>
          <a:stretch/>
        </p:blipFill>
        <p:spPr bwMode="auto">
          <a:xfrm>
            <a:off x="7367100" y="898014"/>
            <a:ext cx="1166949" cy="224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631B4CE-E89C-FA58-7ACC-5E92015A4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7" t="1850" r="18796" b="54757"/>
          <a:stretch/>
        </p:blipFill>
        <p:spPr bwMode="auto">
          <a:xfrm>
            <a:off x="9822919" y="898014"/>
            <a:ext cx="1166949" cy="224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7B95422-12AF-0E4E-8AD6-41CB0C900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" t="56607" r="78123"/>
          <a:stretch/>
        </p:blipFill>
        <p:spPr bwMode="auto">
          <a:xfrm>
            <a:off x="7367101" y="3789484"/>
            <a:ext cx="1166949" cy="224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E38DAA7-FD57-2C30-5132-FE4626A94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3" t="56607" r="18460"/>
          <a:stretch/>
        </p:blipFill>
        <p:spPr bwMode="auto">
          <a:xfrm>
            <a:off x="9822918" y="3757229"/>
            <a:ext cx="1166949" cy="224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31A8F514-4E1A-ACE3-77CA-C0D780F5832A}"/>
              </a:ext>
            </a:extLst>
          </p:cNvPr>
          <p:cNvSpPr/>
          <p:nvPr/>
        </p:nvSpPr>
        <p:spPr>
          <a:xfrm>
            <a:off x="2468084" y="3258400"/>
            <a:ext cx="4079748" cy="1993861"/>
          </a:xfrm>
          <a:prstGeom prst="wedgeEllipseCallout">
            <a:avLst>
              <a:gd name="adj1" fmla="val -55723"/>
              <a:gd name="adj2" fmla="val 669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B054A-C22E-8CC0-2A8F-0AD8F9C63662}"/>
              </a:ext>
            </a:extLst>
          </p:cNvPr>
          <p:cNvSpPr txBox="1"/>
          <p:nvPr/>
        </p:nvSpPr>
        <p:spPr>
          <a:xfrm>
            <a:off x="2759124" y="3655165"/>
            <a:ext cx="3712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다이오드별로 소리에 미치는</a:t>
            </a:r>
            <a:endParaRPr lang="en-US" altLang="ko-KR" dirty="0"/>
          </a:p>
          <a:p>
            <a:r>
              <a:rPr lang="ko-KR" altLang="en-US" dirty="0"/>
              <a:t>영향이 달라</a:t>
            </a:r>
            <a:r>
              <a:rPr lang="en-US" altLang="ko-KR" dirty="0"/>
              <a:t>. </a:t>
            </a:r>
            <a:r>
              <a:rPr lang="ko-KR" altLang="en-US" dirty="0"/>
              <a:t>다이오드를 조합하는</a:t>
            </a:r>
            <a:endParaRPr lang="en-US" altLang="ko-KR" dirty="0"/>
          </a:p>
          <a:p>
            <a:r>
              <a:rPr lang="ko-KR" altLang="en-US" dirty="0"/>
              <a:t>방식에 따라 같은 회로라도 다른</a:t>
            </a:r>
            <a:endParaRPr lang="en-US" altLang="ko-KR" dirty="0"/>
          </a:p>
          <a:p>
            <a:r>
              <a:rPr lang="ko-KR" altLang="en-US" dirty="0"/>
              <a:t>소리를 얻을 수 있어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EF2AD-1E1B-9FCC-3BD0-EE776C9181FA}"/>
              </a:ext>
            </a:extLst>
          </p:cNvPr>
          <p:cNvSpPr txBox="1"/>
          <p:nvPr/>
        </p:nvSpPr>
        <p:spPr>
          <a:xfrm>
            <a:off x="388754" y="306697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다이오드들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2364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 공학, 텍스트, 전자제품, 컴퓨터 구성 요소이(가) 표시된 사진&#10;&#10;자동 생성된 설명">
            <a:extLst>
              <a:ext uri="{FF2B5EF4-FFF2-40B4-BE49-F238E27FC236}">
                <a16:creationId xmlns:a16="http://schemas.microsoft.com/office/drawing/2014/main" id="{427781AE-6F3C-5F46-AE76-A0CF0ABDA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4" t="22336" r="2403" b="27778"/>
          <a:stretch/>
        </p:blipFill>
        <p:spPr>
          <a:xfrm>
            <a:off x="5712328" y="166856"/>
            <a:ext cx="2559002" cy="2614059"/>
          </a:xfrm>
          <a:prstGeom prst="rect">
            <a:avLst/>
          </a:prstGeom>
        </p:spPr>
      </p:pic>
      <p:pic>
        <p:nvPicPr>
          <p:cNvPr id="7" name="그림 6" descr="전자제품, 전자 부품, 전자 공학, 회로 구성요소이(가) 표시된 사진&#10;&#10;자동 생성된 설명">
            <a:extLst>
              <a:ext uri="{FF2B5EF4-FFF2-40B4-BE49-F238E27FC236}">
                <a16:creationId xmlns:a16="http://schemas.microsoft.com/office/drawing/2014/main" id="{2FD0E1FE-CB04-A7C7-4934-2998B29D06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24603" r="7330" b="36621"/>
          <a:stretch/>
        </p:blipFill>
        <p:spPr>
          <a:xfrm>
            <a:off x="8587632" y="207490"/>
            <a:ext cx="2844558" cy="2365085"/>
          </a:xfrm>
          <a:prstGeom prst="rect">
            <a:avLst/>
          </a:prstGeom>
        </p:spPr>
      </p:pic>
      <p:pic>
        <p:nvPicPr>
          <p:cNvPr id="9" name="그림 8" descr="텍스트, 전자 공학, 전자제품, 회로 구성요소이(가) 표시된 사진&#10;&#10;자동 생성된 설명">
            <a:extLst>
              <a:ext uri="{FF2B5EF4-FFF2-40B4-BE49-F238E27FC236}">
                <a16:creationId xmlns:a16="http://schemas.microsoft.com/office/drawing/2014/main" id="{9F897DEF-874F-E74F-48C7-9713649016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6" t="32199" r="7157" b="24149"/>
          <a:stretch/>
        </p:blipFill>
        <p:spPr>
          <a:xfrm>
            <a:off x="6524444" y="2873995"/>
            <a:ext cx="4126376" cy="3862204"/>
          </a:xfrm>
          <a:prstGeom prst="rect">
            <a:avLst/>
          </a:prstGeom>
        </p:spPr>
      </p:pic>
      <p:pic>
        <p:nvPicPr>
          <p:cNvPr id="13" name="그림 12" descr="사무용품, 실내, 케이블, 전자 공학이(가) 표시된 사진&#10;&#10;자동 생성된 설명">
            <a:extLst>
              <a:ext uri="{FF2B5EF4-FFF2-40B4-BE49-F238E27FC236}">
                <a16:creationId xmlns:a16="http://schemas.microsoft.com/office/drawing/2014/main" id="{04CB8041-2E1B-4A28-5779-3B3E64644A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7" t="17372" r="15477" b="38718"/>
          <a:stretch/>
        </p:blipFill>
        <p:spPr>
          <a:xfrm>
            <a:off x="685982" y="1390032"/>
            <a:ext cx="4868195" cy="527700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B3161979-0CB1-7DEB-CD60-9C835B445835}"/>
              </a:ext>
            </a:extLst>
          </p:cNvPr>
          <p:cNvSpPr/>
          <p:nvPr/>
        </p:nvSpPr>
        <p:spPr>
          <a:xfrm>
            <a:off x="7158883" y="3633039"/>
            <a:ext cx="3191607" cy="8516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7F16D3-F2CA-0292-0460-BAFD529AE597}"/>
              </a:ext>
            </a:extLst>
          </p:cNvPr>
          <p:cNvSpPr/>
          <p:nvPr/>
        </p:nvSpPr>
        <p:spPr>
          <a:xfrm>
            <a:off x="8394347" y="4556423"/>
            <a:ext cx="982794" cy="4973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C85880-93FB-06A0-91F2-4CD334A31918}"/>
              </a:ext>
            </a:extLst>
          </p:cNvPr>
          <p:cNvSpPr txBox="1"/>
          <p:nvPr/>
        </p:nvSpPr>
        <p:spPr>
          <a:xfrm>
            <a:off x="685982" y="315489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과정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4335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전자제품, 기계, 케이블, 전자 공학이(가) 표시된 사진&#10;&#10;자동 생성된 설명">
            <a:extLst>
              <a:ext uri="{FF2B5EF4-FFF2-40B4-BE49-F238E27FC236}">
                <a16:creationId xmlns:a16="http://schemas.microsoft.com/office/drawing/2014/main" id="{3459D91F-B4EF-2B4B-2DFF-AFB378D2D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 t="15863" r="15852" b="16012"/>
          <a:stretch/>
        </p:blipFill>
        <p:spPr>
          <a:xfrm>
            <a:off x="1011114" y="1114334"/>
            <a:ext cx="3103685" cy="50520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7CADB3-64C7-848D-BCD1-CF1353B70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243" y="3429000"/>
            <a:ext cx="2112525" cy="1886213"/>
          </a:xfrm>
          <a:prstGeom prst="rect">
            <a:avLst/>
          </a:prstGeom>
        </p:spPr>
      </p:pic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3F5ADFFF-6F8C-602D-AC68-95B4B302201A}"/>
              </a:ext>
            </a:extLst>
          </p:cNvPr>
          <p:cNvSpPr/>
          <p:nvPr/>
        </p:nvSpPr>
        <p:spPr>
          <a:xfrm>
            <a:off x="4598127" y="1114334"/>
            <a:ext cx="5381896" cy="2159001"/>
          </a:xfrm>
          <a:prstGeom prst="wedgeEllipseCallout">
            <a:avLst>
              <a:gd name="adj1" fmla="val 56446"/>
              <a:gd name="adj2" fmla="val 8487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5DE1-8116-908E-65B0-250F6C640B22}"/>
              </a:ext>
            </a:extLst>
          </p:cNvPr>
          <p:cNvSpPr txBox="1"/>
          <p:nvPr/>
        </p:nvSpPr>
        <p:spPr>
          <a:xfrm>
            <a:off x="5376532" y="1523332"/>
            <a:ext cx="38250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이것이 회로를 완성한 모습이야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볼륨</a:t>
            </a:r>
            <a:r>
              <a:rPr lang="en-US" altLang="ko-KR" dirty="0"/>
              <a:t>, </a:t>
            </a:r>
            <a:r>
              <a:rPr lang="ko-KR" altLang="en-US" dirty="0" err="1"/>
              <a:t>게인량</a:t>
            </a:r>
            <a:r>
              <a:rPr lang="en-US" altLang="ko-KR" dirty="0"/>
              <a:t>(Gain), </a:t>
            </a:r>
            <a:r>
              <a:rPr lang="ko-KR" altLang="en-US" dirty="0" err="1"/>
              <a:t>트레블</a:t>
            </a:r>
            <a:r>
              <a:rPr lang="en-US" altLang="ko-KR" dirty="0"/>
              <a:t>(Treble),</a:t>
            </a:r>
          </a:p>
          <a:p>
            <a:r>
              <a:rPr lang="ko-KR" altLang="en-US" dirty="0"/>
              <a:t>미드</a:t>
            </a:r>
            <a:r>
              <a:rPr lang="en-US" altLang="ko-KR" dirty="0"/>
              <a:t>(Middle), </a:t>
            </a:r>
            <a:r>
              <a:rPr lang="ko-KR" altLang="en-US" dirty="0"/>
              <a:t>베이스</a:t>
            </a:r>
            <a:r>
              <a:rPr lang="en-US" altLang="ko-KR" dirty="0"/>
              <a:t>(Bass)</a:t>
            </a:r>
            <a:r>
              <a:rPr lang="ko-KR" altLang="en-US" dirty="0"/>
              <a:t>를</a:t>
            </a:r>
            <a:endParaRPr lang="en-US" altLang="ko-KR" dirty="0"/>
          </a:p>
          <a:p>
            <a:r>
              <a:rPr lang="ko-KR" altLang="en-US" dirty="0"/>
              <a:t>각각 조절할 수 있는 활용도가 높은</a:t>
            </a:r>
            <a:endParaRPr lang="en-US" altLang="ko-KR" dirty="0"/>
          </a:p>
          <a:p>
            <a:r>
              <a:rPr lang="ko-KR" altLang="en-US" dirty="0"/>
              <a:t>회로도야</a:t>
            </a:r>
            <a:r>
              <a:rPr lang="en-US" altLang="ko-KR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E17E6-4F09-B299-73FF-A49D8BDC55E6}"/>
              </a:ext>
            </a:extLst>
          </p:cNvPr>
          <p:cNvSpPr txBox="1"/>
          <p:nvPr/>
        </p:nvSpPr>
        <p:spPr>
          <a:xfrm>
            <a:off x="9106913" y="344004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결과물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110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9F1A66-F2C5-0AAD-EB63-92A7C5A3A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483001" y="2663693"/>
            <a:ext cx="2152499" cy="1886213"/>
          </a:xfrm>
          <a:prstGeom prst="rect">
            <a:avLst/>
          </a:prstGeom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A0B974C0-6882-80F5-8E42-1582FDAC0902}"/>
              </a:ext>
            </a:extLst>
          </p:cNvPr>
          <p:cNvSpPr/>
          <p:nvPr/>
        </p:nvSpPr>
        <p:spPr>
          <a:xfrm>
            <a:off x="4203700" y="1409700"/>
            <a:ext cx="4648200" cy="1562100"/>
          </a:xfrm>
          <a:prstGeom prst="wedgeEllipseCallout">
            <a:avLst>
              <a:gd name="adj1" fmla="val -58528"/>
              <a:gd name="adj2" fmla="val 8657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E5B9A-3F21-190C-8906-59FFF4E503C8}"/>
              </a:ext>
            </a:extLst>
          </p:cNvPr>
          <p:cNvSpPr txBox="1"/>
          <p:nvPr/>
        </p:nvSpPr>
        <p:spPr>
          <a:xfrm>
            <a:off x="4786778" y="1841500"/>
            <a:ext cx="3482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나는 다이오드야</a:t>
            </a:r>
            <a:r>
              <a:rPr lang="en-US" altLang="ko-KR" dirty="0"/>
              <a:t>. </a:t>
            </a:r>
            <a:r>
              <a:rPr lang="ko-KR" altLang="en-US" dirty="0"/>
              <a:t>이제부터 내가</a:t>
            </a:r>
            <a:endParaRPr lang="en-US" altLang="ko-KR" dirty="0"/>
          </a:p>
          <a:p>
            <a:r>
              <a:rPr lang="ko-KR" altLang="en-US" dirty="0"/>
              <a:t>다이오드에 대해 </a:t>
            </a:r>
            <a:r>
              <a:rPr lang="ko-KR" altLang="en-US" dirty="0" err="1"/>
              <a:t>설명해줄게</a:t>
            </a:r>
            <a:r>
              <a:rPr lang="en-US" altLang="ko-KR" dirty="0"/>
              <a:t>. </a:t>
            </a:r>
            <a:r>
              <a:rPr lang="ko-KR" altLang="en-US" dirty="0"/>
              <a:t>잘</a:t>
            </a:r>
            <a:endParaRPr lang="en-US" altLang="ko-KR" dirty="0"/>
          </a:p>
          <a:p>
            <a:r>
              <a:rPr lang="ko-KR" altLang="en-US" dirty="0"/>
              <a:t>따라오도록 해봐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5B98F-CB2A-347F-9D92-2447CD1B3B9F}"/>
              </a:ext>
            </a:extLst>
          </p:cNvPr>
          <p:cNvSpPr txBox="1"/>
          <p:nvPr/>
        </p:nvSpPr>
        <p:spPr>
          <a:xfrm>
            <a:off x="426187" y="321038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다이오드 </a:t>
            </a:r>
            <a:r>
              <a:rPr lang="ko-KR" altLang="en-US" sz="2400" dirty="0" err="1"/>
              <a:t>칭구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86718-6549-6D70-3E96-60D6C17347C9}"/>
              </a:ext>
            </a:extLst>
          </p:cNvPr>
          <p:cNvSpPr txBox="1"/>
          <p:nvPr/>
        </p:nvSpPr>
        <p:spPr>
          <a:xfrm rot="20621791">
            <a:off x="2361343" y="269314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얄루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842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7F905ED-C9B3-9A10-E38D-9C1AD1A42FCC}"/>
              </a:ext>
            </a:extLst>
          </p:cNvPr>
          <p:cNvGrpSpPr/>
          <p:nvPr/>
        </p:nvGrpSpPr>
        <p:grpSpPr>
          <a:xfrm>
            <a:off x="3143799" y="625732"/>
            <a:ext cx="5904401" cy="5606535"/>
            <a:chOff x="2515346" y="196473"/>
            <a:chExt cx="5904401" cy="56065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701A1D-76B5-C17A-FC27-7C4209DEA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485043">
              <a:off x="4695071" y="4232200"/>
              <a:ext cx="1672698" cy="157080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331B3A-976F-0AF1-BBDD-3957686A2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486478">
              <a:off x="6797994" y="2199143"/>
              <a:ext cx="1672698" cy="157080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D934341-4328-344A-76D6-54A5916B0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633532">
              <a:off x="6204938" y="3701382"/>
              <a:ext cx="1672698" cy="157080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2BBD8F-2B85-79B6-3F79-DA32E19B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66468" flipV="1">
              <a:off x="6065937" y="749151"/>
              <a:ext cx="1672698" cy="15708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A101600-E273-A3FD-BA08-3738C655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113522" flipH="1">
              <a:off x="2464401" y="2190534"/>
              <a:ext cx="1672698" cy="157080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7568F3-A552-CDE1-A91C-3F8822434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633532" flipH="1" flipV="1">
              <a:off x="3196459" y="727291"/>
              <a:ext cx="1672698" cy="157080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6C62B9-952D-2E05-DE2B-EC0EE09A2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114957" flipV="1">
              <a:off x="4617345" y="196473"/>
              <a:ext cx="1672698" cy="157080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B218C88-08FE-8A05-D730-AA1E14A66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66468" flipH="1">
              <a:off x="3185205" y="3701382"/>
              <a:ext cx="1672698" cy="157080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E25BBC-0452-04C4-A7E5-0B4D2948F7AD}"/>
              </a:ext>
            </a:extLst>
          </p:cNvPr>
          <p:cNvSpPr txBox="1"/>
          <p:nvPr/>
        </p:nvSpPr>
        <p:spPr>
          <a:xfrm>
            <a:off x="567963" y="1499577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900" b="1" dirty="0"/>
              <a:t>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DB423-98CF-5B84-0FD0-4CF2F221CD04}"/>
              </a:ext>
            </a:extLst>
          </p:cNvPr>
          <p:cNvSpPr txBox="1"/>
          <p:nvPr/>
        </p:nvSpPr>
        <p:spPr>
          <a:xfrm>
            <a:off x="9007448" y="1499577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900" b="1" dirty="0"/>
              <a:t>론</a:t>
            </a:r>
          </a:p>
        </p:txBody>
      </p:sp>
    </p:spTree>
    <p:extLst>
      <p:ext uri="{BB962C8B-B14F-4D97-AF65-F5344CB8AC3E}">
        <p14:creationId xmlns:p14="http://schemas.microsoft.com/office/powerpoint/2010/main" val="394232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44DCD0-88BB-AB73-7F63-551287A84690}"/>
              </a:ext>
            </a:extLst>
          </p:cNvPr>
          <p:cNvSpPr txBox="1"/>
          <p:nvPr/>
        </p:nvSpPr>
        <p:spPr>
          <a:xfrm>
            <a:off x="2175696" y="1851645"/>
            <a:ext cx="78406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900" b="1" dirty="0" err="1"/>
              <a:t>개쬰다</a:t>
            </a:r>
            <a:endParaRPr lang="ko-KR" altLang="en-US" sz="19900" b="1" dirty="0"/>
          </a:p>
        </p:txBody>
      </p:sp>
    </p:spTree>
    <p:extLst>
      <p:ext uri="{BB962C8B-B14F-4D97-AF65-F5344CB8AC3E}">
        <p14:creationId xmlns:p14="http://schemas.microsoft.com/office/powerpoint/2010/main" val="42449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20FD7CA-7614-EDE8-5A53-1D5A9FCE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094" y="4395407"/>
            <a:ext cx="2605354" cy="2363558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59501A5-8C31-048C-576B-36CC97AC4B7C}"/>
              </a:ext>
            </a:extLst>
          </p:cNvPr>
          <p:cNvGrpSpPr/>
          <p:nvPr/>
        </p:nvGrpSpPr>
        <p:grpSpPr>
          <a:xfrm rot="20831581">
            <a:off x="-1610849" y="5846070"/>
            <a:ext cx="14564389" cy="1907145"/>
            <a:chOff x="0" y="4202724"/>
            <a:chExt cx="14564389" cy="190714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01B94BA-A82F-CC88-B2A5-63A4A2CF9DDC}"/>
                </a:ext>
              </a:extLst>
            </p:cNvPr>
            <p:cNvGrpSpPr/>
            <p:nvPr/>
          </p:nvGrpSpPr>
          <p:grpSpPr>
            <a:xfrm>
              <a:off x="0" y="4223656"/>
              <a:ext cx="7619304" cy="1886213"/>
              <a:chOff x="0" y="4223656"/>
              <a:chExt cx="7619304" cy="18862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7AB4FE8-8447-C269-6EFE-85656497C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0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5D988B52-83B8-F1C4-3454-B0A7FE818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389017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3C1C3BBE-EA6B-FFBE-28F9-59D1FBB15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778034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AE0D6566-04AD-975D-1447-F5D06FBA8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67051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71A542F5-C0F0-E7D5-9051-96A80B5D9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56068" y="4223656"/>
                <a:ext cx="2063236" cy="1886213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8C1A658-293D-2F1D-7B6B-A24A3F319157}"/>
                </a:ext>
              </a:extLst>
            </p:cNvPr>
            <p:cNvGrpSpPr/>
            <p:nvPr/>
          </p:nvGrpSpPr>
          <p:grpSpPr>
            <a:xfrm>
              <a:off x="6945085" y="4202724"/>
              <a:ext cx="7619304" cy="1886213"/>
              <a:chOff x="0" y="4223656"/>
              <a:chExt cx="7619304" cy="1886213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E7C02C7-7D91-5D5C-C411-DBBE080B1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0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B51921CF-51FD-BADF-3492-6659F6DC47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389017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E0768EA-B795-E8CD-CCAD-59BBC8E00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56068" y="4223656"/>
                <a:ext cx="2063236" cy="1886213"/>
              </a:xfrm>
              <a:prstGeom prst="rect">
                <a:avLst/>
              </a:prstGeom>
            </p:spPr>
          </p:pic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D39864D-C320-04FB-E41D-3A97852FFA04}"/>
              </a:ext>
            </a:extLst>
          </p:cNvPr>
          <p:cNvGrpSpPr/>
          <p:nvPr/>
        </p:nvGrpSpPr>
        <p:grpSpPr>
          <a:xfrm rot="20831581">
            <a:off x="-2830498" y="3377029"/>
            <a:ext cx="14564389" cy="1907145"/>
            <a:chOff x="0" y="4202724"/>
            <a:chExt cx="14564389" cy="190714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0E65008-B49A-BAE3-AFC5-4A8E5F858DD9}"/>
                </a:ext>
              </a:extLst>
            </p:cNvPr>
            <p:cNvGrpSpPr/>
            <p:nvPr/>
          </p:nvGrpSpPr>
          <p:grpSpPr>
            <a:xfrm>
              <a:off x="0" y="4223656"/>
              <a:ext cx="7619304" cy="1886213"/>
              <a:chOff x="0" y="4223656"/>
              <a:chExt cx="7619304" cy="1886213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00D2373D-EC97-E2C8-8335-C8CF56EE5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0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1B021293-24C1-584B-4E0F-B1E97247E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389017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3E76B136-2364-9544-FB48-3773F3555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778034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3A120CA5-3522-5996-0780-AA5C2659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67051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AEF70E83-4EC4-356F-9DF9-5AD4754C7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56068" y="4223656"/>
                <a:ext cx="2063236" cy="1886213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F3104F3-E42D-4CAC-6954-D641F0EECA6F}"/>
                </a:ext>
              </a:extLst>
            </p:cNvPr>
            <p:cNvGrpSpPr/>
            <p:nvPr/>
          </p:nvGrpSpPr>
          <p:grpSpPr>
            <a:xfrm>
              <a:off x="6945085" y="4202724"/>
              <a:ext cx="7619304" cy="1886213"/>
              <a:chOff x="0" y="4223656"/>
              <a:chExt cx="7619304" cy="188621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B5D126A2-D14B-FE99-7284-60DA77490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0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2027981C-3F91-4C8F-0654-24046E476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389017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F005FE18-C131-6B37-3293-0430E8A385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778034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F5E1AB46-D729-A5AC-3906-A5B359041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67051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4302ECE-FE51-83E3-0852-A88B1A19E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56068" y="4223656"/>
                <a:ext cx="2063236" cy="1886213"/>
              </a:xfrm>
              <a:prstGeom prst="rect">
                <a:avLst/>
              </a:prstGeom>
            </p:spPr>
          </p:pic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0B5D06-6DC3-8155-363E-FF9D640C5A11}"/>
              </a:ext>
            </a:extLst>
          </p:cNvPr>
          <p:cNvGrpSpPr/>
          <p:nvPr/>
        </p:nvGrpSpPr>
        <p:grpSpPr>
          <a:xfrm rot="20831581">
            <a:off x="-2618913" y="555406"/>
            <a:ext cx="14564389" cy="1907145"/>
            <a:chOff x="0" y="4202724"/>
            <a:chExt cx="14564389" cy="190714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F0DC15F-3158-AC40-CC52-922EB9057B3D}"/>
                </a:ext>
              </a:extLst>
            </p:cNvPr>
            <p:cNvGrpSpPr/>
            <p:nvPr/>
          </p:nvGrpSpPr>
          <p:grpSpPr>
            <a:xfrm>
              <a:off x="0" y="4223656"/>
              <a:ext cx="7619304" cy="1886213"/>
              <a:chOff x="0" y="4223656"/>
              <a:chExt cx="7619304" cy="188621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71C4C49-16D2-6A8C-F497-984FA46787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0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7B170DC-FA3C-AF66-904C-29EF2D6A2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389017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28ECAEA-85A2-0717-EEF7-0F37409EF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778034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D90320C-9C8A-36C8-5F4F-00EB4E54B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67051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BE9110E-DB8A-25AB-2EDD-C9FFBD665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56068" y="4223656"/>
                <a:ext cx="2063236" cy="1886213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BBD0689-C3C1-8A34-0D1D-D4F82F683C47}"/>
                </a:ext>
              </a:extLst>
            </p:cNvPr>
            <p:cNvGrpSpPr/>
            <p:nvPr/>
          </p:nvGrpSpPr>
          <p:grpSpPr>
            <a:xfrm>
              <a:off x="6945085" y="4202724"/>
              <a:ext cx="7619304" cy="1886213"/>
              <a:chOff x="0" y="4223656"/>
              <a:chExt cx="7619304" cy="1886213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B1904828-238F-2FF2-2519-8FCC29C4F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0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576A77CB-D3A3-F8E4-CE70-4D64B5A31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389017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7539991-B6B6-42A6-328A-154994CC1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2778034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C82CF449-9D5C-E68D-21EA-68DF91B4C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167051" y="4223656"/>
                <a:ext cx="2063236" cy="1886213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75ED3BA-92FF-5CF6-5C46-62BB46593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5556068" y="4223656"/>
                <a:ext cx="2063236" cy="1886213"/>
              </a:xfrm>
              <a:prstGeom prst="rect">
                <a:avLst/>
              </a:prstGeom>
            </p:spPr>
          </p:pic>
        </p:grpSp>
      </p:grp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F2586D6F-AAEA-7DEE-3AAD-68DEA28578D5}"/>
              </a:ext>
            </a:extLst>
          </p:cNvPr>
          <p:cNvSpPr/>
          <p:nvPr/>
        </p:nvSpPr>
        <p:spPr>
          <a:xfrm>
            <a:off x="2148061" y="2125449"/>
            <a:ext cx="8531776" cy="2159001"/>
          </a:xfrm>
          <a:prstGeom prst="wedgeEllipseCallout">
            <a:avLst>
              <a:gd name="adj1" fmla="val 26911"/>
              <a:gd name="adj2" fmla="val 7172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9F1BE-CB68-4991-9309-692A87B726F5}"/>
              </a:ext>
            </a:extLst>
          </p:cNvPr>
          <p:cNvSpPr txBox="1"/>
          <p:nvPr/>
        </p:nvSpPr>
        <p:spPr>
          <a:xfrm>
            <a:off x="571500" y="307731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는 장난이고</a:t>
            </a:r>
            <a:r>
              <a:rPr lang="en-US" altLang="ko-KR" sz="3200" dirty="0"/>
              <a:t>…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83570-996E-3293-5ABD-CE67A633B83F}"/>
              </a:ext>
            </a:extLst>
          </p:cNvPr>
          <p:cNvSpPr txBox="1"/>
          <p:nvPr/>
        </p:nvSpPr>
        <p:spPr>
          <a:xfrm>
            <a:off x="2663860" y="2655276"/>
            <a:ext cx="7829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다이오드 </a:t>
            </a:r>
            <a:r>
              <a:rPr lang="ko-KR" altLang="en-US" dirty="0" err="1"/>
              <a:t>클리핑을</a:t>
            </a:r>
            <a:r>
              <a:rPr lang="ko-KR" altLang="en-US" dirty="0"/>
              <a:t> 통해서 듣기 힘들 정도로 큰 소리를 조절할 수 있어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사용하는 다이오드와 바이어스 전압에 따라 깎아낼 수 있는</a:t>
            </a:r>
            <a:endParaRPr lang="en-US" altLang="ko-KR" dirty="0"/>
          </a:p>
          <a:p>
            <a:r>
              <a:rPr lang="ko-KR" altLang="en-US" dirty="0"/>
              <a:t>양도 조절할 수 있어</a:t>
            </a:r>
            <a:r>
              <a:rPr lang="en-US" altLang="ko-KR" dirty="0"/>
              <a:t>. </a:t>
            </a:r>
            <a:r>
              <a:rPr lang="ko-KR" altLang="en-US" dirty="0"/>
              <a:t>이를 다양한 전자 악기에 적용하면 </a:t>
            </a:r>
            <a:r>
              <a:rPr lang="ko-KR" altLang="en-US" dirty="0" err="1"/>
              <a:t>락이나</a:t>
            </a:r>
            <a:r>
              <a:rPr lang="ko-KR" altLang="en-US" dirty="0"/>
              <a:t> 블루스 등</a:t>
            </a:r>
            <a:endParaRPr lang="en-US" altLang="ko-KR" dirty="0"/>
          </a:p>
          <a:p>
            <a:r>
              <a:rPr lang="ko-KR" altLang="en-US" dirty="0"/>
              <a:t>다양한 음악을 할 수도 </a:t>
            </a:r>
            <a:r>
              <a:rPr lang="ko-KR" altLang="en-US" dirty="0" err="1"/>
              <a:t>있다구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12D9D7-A899-F934-BFC4-920BFF79F901}"/>
              </a:ext>
            </a:extLst>
          </p:cNvPr>
          <p:cNvSpPr txBox="1"/>
          <p:nvPr/>
        </p:nvSpPr>
        <p:spPr>
          <a:xfrm rot="601998">
            <a:off x="10223208" y="4155222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아하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644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C07E2F-105E-55C1-D785-553BDB8C8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194" y="2615282"/>
            <a:ext cx="3929609" cy="4468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B3AAF-9AF5-F34B-BD18-3B699EA25C3E}"/>
              </a:ext>
            </a:extLst>
          </p:cNvPr>
          <p:cNvSpPr txBox="1"/>
          <p:nvPr/>
        </p:nvSpPr>
        <p:spPr>
          <a:xfrm>
            <a:off x="899705" y="1242124"/>
            <a:ext cx="1039258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900" b="1" dirty="0" err="1"/>
              <a:t>아리가또</a:t>
            </a:r>
            <a:endParaRPr lang="ko-KR" altLang="en-US" sz="19900" b="1" dirty="0"/>
          </a:p>
        </p:txBody>
      </p:sp>
    </p:spTree>
    <p:extLst>
      <p:ext uri="{BB962C8B-B14F-4D97-AF65-F5344CB8AC3E}">
        <p14:creationId xmlns:p14="http://schemas.microsoft.com/office/powerpoint/2010/main" val="384790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N4001. - Multicomp Pro - DIODE, STANDARD RECOVERY, 1A | element14 Korea">
            <a:extLst>
              <a:ext uri="{FF2B5EF4-FFF2-40B4-BE49-F238E27FC236}">
                <a16:creationId xmlns:a16="http://schemas.microsoft.com/office/drawing/2014/main" id="{78678BC2-0F15-AE8B-140C-10DBFD1A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0375">
            <a:off x="808037" y="290512"/>
            <a:ext cx="90011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99FCB9-93EF-3952-939D-9F81F9A06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655" y="2859088"/>
            <a:ext cx="1876687" cy="1762371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A996B69B-BBDF-44C4-D1DB-78657435F4BB}"/>
              </a:ext>
            </a:extLst>
          </p:cNvPr>
          <p:cNvSpPr/>
          <p:nvPr/>
        </p:nvSpPr>
        <p:spPr>
          <a:xfrm>
            <a:off x="7585028" y="2698491"/>
            <a:ext cx="3552871" cy="1530609"/>
          </a:xfrm>
          <a:prstGeom prst="wedgeEllipseCallout">
            <a:avLst>
              <a:gd name="adj1" fmla="val -91967"/>
              <a:gd name="adj2" fmla="val 739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D996A-8143-26F1-A63D-E92818EAEC3E}"/>
              </a:ext>
            </a:extLst>
          </p:cNvPr>
          <p:cNvSpPr txBox="1"/>
          <p:nvPr/>
        </p:nvSpPr>
        <p:spPr>
          <a:xfrm>
            <a:off x="7886688" y="3238500"/>
            <a:ext cx="3251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이것이 나의 본모습이야</a:t>
            </a:r>
            <a:r>
              <a:rPr lang="en-US" altLang="ko-KR" dirty="0"/>
              <a:t>. </a:t>
            </a:r>
            <a:r>
              <a:rPr lang="ko-KR" altLang="en-US" dirty="0"/>
              <a:t>나는</a:t>
            </a:r>
            <a:endParaRPr lang="en-US" altLang="ko-KR" dirty="0"/>
          </a:p>
          <a:p>
            <a:r>
              <a:rPr lang="ko-KR" altLang="en-US" dirty="0"/>
              <a:t>원래 이렇게 생겼어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366AD-A9D1-CB71-6327-54937ADFBE3A}"/>
              </a:ext>
            </a:extLst>
          </p:cNvPr>
          <p:cNvSpPr txBox="1"/>
          <p:nvPr/>
        </p:nvSpPr>
        <p:spPr>
          <a:xfrm>
            <a:off x="426187" y="321038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다이오드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289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2CEC44-57BB-B668-15DA-FCCB7B8E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97201" y="1701800"/>
            <a:ext cx="2152499" cy="1886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725D99-427E-ADE1-FF2B-1331D5AF4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998" y="1701800"/>
            <a:ext cx="2172003" cy="1886213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A957480C-B54A-CCC5-68F6-9393CA08DD7F}"/>
              </a:ext>
            </a:extLst>
          </p:cNvPr>
          <p:cNvSpPr/>
          <p:nvPr/>
        </p:nvSpPr>
        <p:spPr>
          <a:xfrm>
            <a:off x="2692400" y="3429000"/>
            <a:ext cx="4648200" cy="1194326"/>
          </a:xfrm>
          <a:prstGeom prst="wedgeEllipseCallout">
            <a:avLst>
              <a:gd name="adj1" fmla="val -39129"/>
              <a:gd name="adj2" fmla="val -7196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7ED84957-5454-C1DA-C850-F3C21FFD07D4}"/>
              </a:ext>
            </a:extLst>
          </p:cNvPr>
          <p:cNvSpPr/>
          <p:nvPr/>
        </p:nvSpPr>
        <p:spPr>
          <a:xfrm>
            <a:off x="5352898" y="4683581"/>
            <a:ext cx="4648200" cy="1298119"/>
          </a:xfrm>
          <a:prstGeom prst="wedgeEllipseCallout">
            <a:avLst>
              <a:gd name="adj1" fmla="val 19614"/>
              <a:gd name="adj2" fmla="val -13781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C28B48F-215B-B4BF-F36D-4AE2F7D0F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21" y="741656"/>
            <a:ext cx="5378608" cy="171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EF9F34-4A72-C614-C99D-8280CF24722B}"/>
              </a:ext>
            </a:extLst>
          </p:cNvPr>
          <p:cNvSpPr txBox="1"/>
          <p:nvPr/>
        </p:nvSpPr>
        <p:spPr>
          <a:xfrm>
            <a:off x="3345209" y="3733125"/>
            <a:ext cx="334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Anode</a:t>
            </a:r>
            <a:r>
              <a:rPr lang="ko-KR" altLang="en-US" dirty="0"/>
              <a:t>는 산화반응이 일어나는</a:t>
            </a:r>
            <a:endParaRPr lang="en-US" altLang="ko-KR" dirty="0"/>
          </a:p>
          <a:p>
            <a:r>
              <a:rPr lang="ko-KR" altLang="en-US" dirty="0"/>
              <a:t>부분이고</a:t>
            </a:r>
            <a:r>
              <a:rPr lang="en-US" altLang="ko-KR" dirty="0"/>
              <a:t>, </a:t>
            </a:r>
            <a:r>
              <a:rPr lang="ko-KR" altLang="en-US" dirty="0"/>
              <a:t>이쪽이 </a:t>
            </a:r>
            <a:r>
              <a:rPr lang="en-US" altLang="ko-KR" dirty="0"/>
              <a:t>p</a:t>
            </a:r>
            <a:r>
              <a:rPr lang="ko-KR" altLang="en-US" dirty="0"/>
              <a:t>형이야</a:t>
            </a:r>
            <a:r>
              <a:rPr lang="en-US" altLang="ko-KR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DD8CC-CC97-E6FA-427D-BB08483AB4DE}"/>
              </a:ext>
            </a:extLst>
          </p:cNvPr>
          <p:cNvSpPr txBox="1"/>
          <p:nvPr/>
        </p:nvSpPr>
        <p:spPr>
          <a:xfrm>
            <a:off x="5908725" y="5071849"/>
            <a:ext cx="3536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Cathode</a:t>
            </a:r>
            <a:r>
              <a:rPr lang="ko-KR" altLang="en-US" dirty="0"/>
              <a:t>는 환원반응이 일어나는</a:t>
            </a:r>
            <a:endParaRPr lang="en-US" altLang="ko-KR" dirty="0"/>
          </a:p>
          <a:p>
            <a:r>
              <a:rPr lang="ko-KR" altLang="en-US" dirty="0"/>
              <a:t>부분이고</a:t>
            </a:r>
            <a:r>
              <a:rPr lang="en-US" altLang="ko-KR" dirty="0"/>
              <a:t>, </a:t>
            </a:r>
            <a:r>
              <a:rPr lang="ko-KR" altLang="en-US" dirty="0"/>
              <a:t>이쪽이 </a:t>
            </a:r>
            <a:r>
              <a:rPr lang="en-US" altLang="ko-KR" dirty="0"/>
              <a:t>n</a:t>
            </a:r>
            <a:r>
              <a:rPr lang="ko-KR" altLang="en-US" dirty="0"/>
              <a:t>형이야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393BA-B9FA-1D86-362B-AEE004A7F5A7}"/>
              </a:ext>
            </a:extLst>
          </p:cNvPr>
          <p:cNvSpPr txBox="1"/>
          <p:nvPr/>
        </p:nvSpPr>
        <p:spPr>
          <a:xfrm>
            <a:off x="235222" y="279991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다이오드 구조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647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B6AF5B-2835-C1C6-03A6-10985419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98" y="4428993"/>
            <a:ext cx="2172003" cy="1886213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28071D22-E8B2-4747-E350-EDA7D15FD000}"/>
              </a:ext>
            </a:extLst>
          </p:cNvPr>
          <p:cNvSpPr/>
          <p:nvPr/>
        </p:nvSpPr>
        <p:spPr>
          <a:xfrm>
            <a:off x="7280275" y="1384300"/>
            <a:ext cx="4137025" cy="2159001"/>
          </a:xfrm>
          <a:prstGeom prst="wedgeEllipseCallout">
            <a:avLst>
              <a:gd name="adj1" fmla="val 21838"/>
              <a:gd name="adj2" fmla="val 119559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86277-AD52-4DB5-1AC7-485217D496D0}"/>
              </a:ext>
            </a:extLst>
          </p:cNvPr>
          <p:cNvSpPr txBox="1"/>
          <p:nvPr/>
        </p:nvSpPr>
        <p:spPr>
          <a:xfrm>
            <a:off x="7594600" y="2140634"/>
            <a:ext cx="3661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이것은 다이오드의 성질을 활용한</a:t>
            </a:r>
            <a:endParaRPr lang="en-US" altLang="ko-KR" dirty="0"/>
          </a:p>
          <a:p>
            <a:r>
              <a:rPr lang="ko-KR" altLang="en-US" dirty="0"/>
              <a:t>회로도야</a:t>
            </a:r>
            <a:r>
              <a:rPr lang="en-US" altLang="ko-KR" dirty="0"/>
              <a:t>.</a:t>
            </a:r>
          </a:p>
        </p:txBody>
      </p:sp>
      <p:pic>
        <p:nvPicPr>
          <p:cNvPr id="2" name="Picture 2" descr="boss ds1 distortion op amp gain stage">
            <a:extLst>
              <a:ext uri="{FF2B5EF4-FFF2-40B4-BE49-F238E27FC236}">
                <a16:creationId xmlns:a16="http://schemas.microsoft.com/office/drawing/2014/main" id="{12015094-CD67-735F-30F1-A56D6600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8" y="2079715"/>
            <a:ext cx="6806247" cy="269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C7AA5-C7C4-3385-DC6C-558F86E28EB4}"/>
              </a:ext>
            </a:extLst>
          </p:cNvPr>
          <p:cNvSpPr txBox="1"/>
          <p:nvPr/>
        </p:nvSpPr>
        <p:spPr>
          <a:xfrm>
            <a:off x="235222" y="279991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회로도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844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oss ds1 distortion op amp gain stage">
            <a:extLst>
              <a:ext uri="{FF2B5EF4-FFF2-40B4-BE49-F238E27FC236}">
                <a16:creationId xmlns:a16="http://schemas.microsoft.com/office/drawing/2014/main" id="{12015094-CD67-735F-30F1-A56D6600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5" y="87084"/>
            <a:ext cx="11179921" cy="443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B6AF5B-2835-C1C6-03A6-10985419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58" y="4519747"/>
            <a:ext cx="2172003" cy="1886213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28071D22-E8B2-4747-E350-EDA7D15FD000}"/>
              </a:ext>
            </a:extLst>
          </p:cNvPr>
          <p:cNvSpPr/>
          <p:nvPr/>
        </p:nvSpPr>
        <p:spPr>
          <a:xfrm>
            <a:off x="4524056" y="4866600"/>
            <a:ext cx="3143885" cy="1409702"/>
          </a:xfrm>
          <a:prstGeom prst="wedgeEllipseCallout">
            <a:avLst>
              <a:gd name="adj1" fmla="val 123774"/>
              <a:gd name="adj2" fmla="val 2751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86277-AD52-4DB5-1AC7-485217D496D0}"/>
              </a:ext>
            </a:extLst>
          </p:cNvPr>
          <p:cNvSpPr txBox="1"/>
          <p:nvPr/>
        </p:nvSpPr>
        <p:spPr>
          <a:xfrm>
            <a:off x="4726874" y="5248286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부분은 오디오 신호의</a:t>
            </a:r>
            <a:endParaRPr lang="en-US" altLang="ko-KR" dirty="0"/>
          </a:p>
          <a:p>
            <a:r>
              <a:rPr lang="ko-KR" altLang="en-US" dirty="0"/>
              <a:t>확장 단계야</a:t>
            </a:r>
            <a:r>
              <a:rPr lang="en-US" altLang="ko-KR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38C0706-2F41-4DB5-30F3-8B05E7158847}"/>
              </a:ext>
            </a:extLst>
          </p:cNvPr>
          <p:cNvSpPr/>
          <p:nvPr/>
        </p:nvSpPr>
        <p:spPr>
          <a:xfrm>
            <a:off x="2063931" y="1793966"/>
            <a:ext cx="4798423" cy="1698171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TA7136AP operational amplifier DS1">
            <a:extLst>
              <a:ext uri="{FF2B5EF4-FFF2-40B4-BE49-F238E27FC236}">
                <a16:creationId xmlns:a16="http://schemas.microsoft.com/office/drawing/2014/main" id="{7C7E85F3-FD61-905D-668A-D30C167FB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58" y="4637570"/>
            <a:ext cx="3855427" cy="186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DC680A-3BCD-B3BF-95FC-09A9B0D594A0}"/>
              </a:ext>
            </a:extLst>
          </p:cNvPr>
          <p:cNvSpPr txBox="1"/>
          <p:nvPr/>
        </p:nvSpPr>
        <p:spPr>
          <a:xfrm>
            <a:off x="235222" y="279991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확장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749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boss ds1 distortion op amp gain stage">
            <a:extLst>
              <a:ext uri="{FF2B5EF4-FFF2-40B4-BE49-F238E27FC236}">
                <a16:creationId xmlns:a16="http://schemas.microsoft.com/office/drawing/2014/main" id="{12015094-CD67-735F-30F1-A56D6600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5" y="87084"/>
            <a:ext cx="11179921" cy="443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B6AF5B-2835-C1C6-03A6-10985419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58" y="4519747"/>
            <a:ext cx="2172003" cy="1886213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28071D22-E8B2-4747-E350-EDA7D15FD000}"/>
              </a:ext>
            </a:extLst>
          </p:cNvPr>
          <p:cNvSpPr/>
          <p:nvPr/>
        </p:nvSpPr>
        <p:spPr>
          <a:xfrm>
            <a:off x="4524056" y="4866600"/>
            <a:ext cx="3143885" cy="1409702"/>
          </a:xfrm>
          <a:prstGeom prst="wedgeEllipseCallout">
            <a:avLst>
              <a:gd name="adj1" fmla="val 123774"/>
              <a:gd name="adj2" fmla="val 2751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86277-AD52-4DB5-1AC7-485217D496D0}"/>
              </a:ext>
            </a:extLst>
          </p:cNvPr>
          <p:cNvSpPr txBox="1"/>
          <p:nvPr/>
        </p:nvSpPr>
        <p:spPr>
          <a:xfrm>
            <a:off x="4998582" y="5248285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 부분이 다이오드</a:t>
            </a:r>
            <a:endParaRPr lang="en-US" altLang="ko-KR" dirty="0"/>
          </a:p>
          <a:p>
            <a:r>
              <a:rPr lang="ko-KR" altLang="en-US" dirty="0" err="1"/>
              <a:t>클리핑</a:t>
            </a:r>
            <a:r>
              <a:rPr lang="ko-KR" altLang="en-US" dirty="0"/>
              <a:t> 단계야</a:t>
            </a:r>
            <a:r>
              <a:rPr lang="en-US" altLang="ko-KR" dirty="0"/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38C0706-2F41-4DB5-30F3-8B05E7158847}"/>
              </a:ext>
            </a:extLst>
          </p:cNvPr>
          <p:cNvSpPr/>
          <p:nvPr/>
        </p:nvSpPr>
        <p:spPr>
          <a:xfrm>
            <a:off x="8795657" y="2579914"/>
            <a:ext cx="1567543" cy="1698171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 descr="1N4001. - Multicomp Pro - DIODE, STANDARD RECOVERY, 1A | element14 Korea">
            <a:extLst>
              <a:ext uri="{FF2B5EF4-FFF2-40B4-BE49-F238E27FC236}">
                <a16:creationId xmlns:a16="http://schemas.microsoft.com/office/drawing/2014/main" id="{E7B75E7E-41DA-FD4A-1CA9-DE1381348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9" y="4690797"/>
            <a:ext cx="3412271" cy="17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48C09E-F333-EBFE-A702-2A8D65FA80DC}"/>
              </a:ext>
            </a:extLst>
          </p:cNvPr>
          <p:cNvSpPr txBox="1"/>
          <p:nvPr/>
        </p:nvSpPr>
        <p:spPr>
          <a:xfrm>
            <a:off x="235222" y="279991"/>
            <a:ext cx="2682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 err="1"/>
              <a:t>클리핑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4791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라인, 그래프, 폰트, 도표이(가) 표시된 사진&#10;&#10;자동 생성된 설명">
            <a:extLst>
              <a:ext uri="{FF2B5EF4-FFF2-40B4-BE49-F238E27FC236}">
                <a16:creationId xmlns:a16="http://schemas.microsoft.com/office/drawing/2014/main" id="{342AD8F3-5AC7-3EE4-8533-D0C56E9E5A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46759" r="598" b="590"/>
          <a:stretch/>
        </p:blipFill>
        <p:spPr>
          <a:xfrm>
            <a:off x="5671039" y="3903785"/>
            <a:ext cx="5407269" cy="2242038"/>
          </a:xfrm>
          <a:prstGeom prst="rect">
            <a:avLst/>
          </a:prstGeom>
        </p:spPr>
      </p:pic>
      <p:pic>
        <p:nvPicPr>
          <p:cNvPr id="5" name="그림 4" descr="라인, 그래프, 폰트, 도표이(가) 표시된 사진&#10;&#10;자동 생성된 설명">
            <a:extLst>
              <a:ext uri="{FF2B5EF4-FFF2-40B4-BE49-F238E27FC236}">
                <a16:creationId xmlns:a16="http://schemas.microsoft.com/office/drawing/2014/main" id="{93645399-5D05-C49C-6187-DBD63EA74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-6718" r="598" b="54067"/>
          <a:stretch/>
        </p:blipFill>
        <p:spPr>
          <a:xfrm>
            <a:off x="1022840" y="96716"/>
            <a:ext cx="5407269" cy="2242038"/>
          </a:xfrm>
          <a:prstGeom prst="rect">
            <a:avLst/>
          </a:prstGeom>
        </p:spPr>
      </p:pic>
      <p:pic>
        <p:nvPicPr>
          <p:cNvPr id="6" name="Picture 2" descr="TA7136AP operational amplifier DS1">
            <a:extLst>
              <a:ext uri="{FF2B5EF4-FFF2-40B4-BE49-F238E27FC236}">
                <a16:creationId xmlns:a16="http://schemas.microsoft.com/office/drawing/2014/main" id="{9CFB3D97-02D6-2E3D-A3AA-11F6D878B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89" y="2445085"/>
            <a:ext cx="2791557" cy="135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84230B-BD84-5604-4129-6C83C16F8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0131" y="4669456"/>
            <a:ext cx="2018270" cy="1886213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A8499D48-7122-6977-0E86-09AC1A51DA74}"/>
              </a:ext>
            </a:extLst>
          </p:cNvPr>
          <p:cNvSpPr/>
          <p:nvPr/>
        </p:nvSpPr>
        <p:spPr>
          <a:xfrm>
            <a:off x="2282018" y="3676648"/>
            <a:ext cx="3143885" cy="1409702"/>
          </a:xfrm>
          <a:prstGeom prst="wedgeEllipseCallout">
            <a:avLst>
              <a:gd name="adj1" fmla="val -66677"/>
              <a:gd name="adj2" fmla="val 5620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85BE0-403C-D493-8E95-683C6AD9A2CA}"/>
              </a:ext>
            </a:extLst>
          </p:cNvPr>
          <p:cNvSpPr txBox="1"/>
          <p:nvPr/>
        </p:nvSpPr>
        <p:spPr>
          <a:xfrm>
            <a:off x="2530881" y="3980237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오피앰프를</a:t>
            </a:r>
            <a:r>
              <a:rPr lang="ko-KR" altLang="en-US" dirty="0"/>
              <a:t> 통해서</a:t>
            </a:r>
            <a:endParaRPr lang="en-US" altLang="ko-KR" dirty="0"/>
          </a:p>
          <a:p>
            <a:r>
              <a:rPr lang="ko-KR" altLang="en-US" dirty="0"/>
              <a:t>오디오 파형을 확장</a:t>
            </a:r>
            <a:endParaRPr lang="en-US" altLang="ko-KR" dirty="0"/>
          </a:p>
          <a:p>
            <a:r>
              <a:rPr lang="en-US" altLang="ko-KR" dirty="0"/>
              <a:t>(Amplifying)</a:t>
            </a:r>
            <a:r>
              <a:rPr lang="ko-KR" altLang="en-US" dirty="0"/>
              <a:t>해야 해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A12B0-CEC1-D23D-AA9A-AAC05FEA2170}"/>
              </a:ext>
            </a:extLst>
          </p:cNvPr>
          <p:cNvSpPr txBox="1"/>
          <p:nvPr/>
        </p:nvSpPr>
        <p:spPr>
          <a:xfrm>
            <a:off x="8374673" y="413238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/>
              <a:t>확장 다시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170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라인, 그래프, 폰트, 도표이(가) 표시된 사진&#10;&#10;자동 생성된 설명">
            <a:extLst>
              <a:ext uri="{FF2B5EF4-FFF2-40B4-BE49-F238E27FC236}">
                <a16:creationId xmlns:a16="http://schemas.microsoft.com/office/drawing/2014/main" id="{FF355AA6-D9D5-FADC-8DCF-C51B1BB31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" t="46759" r="598" b="590"/>
          <a:stretch/>
        </p:blipFill>
        <p:spPr>
          <a:xfrm>
            <a:off x="688731" y="703385"/>
            <a:ext cx="5407269" cy="2242038"/>
          </a:xfrm>
          <a:prstGeom prst="rect">
            <a:avLst/>
          </a:prstGeom>
        </p:spPr>
      </p:pic>
      <p:pic>
        <p:nvPicPr>
          <p:cNvPr id="5" name="그림 4" descr="라인, 평행, 도표, 디자인이(가) 표시된 사진&#10;&#10;자동 생성된 설명">
            <a:extLst>
              <a:ext uri="{FF2B5EF4-FFF2-40B4-BE49-F238E27FC236}">
                <a16:creationId xmlns:a16="http://schemas.microsoft.com/office/drawing/2014/main" id="{62A4A0EC-B7B8-7335-4578-20815B68F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87" y="4281844"/>
            <a:ext cx="5420481" cy="2010056"/>
          </a:xfrm>
          <a:prstGeom prst="rect">
            <a:avLst/>
          </a:prstGeom>
        </p:spPr>
      </p:pic>
      <p:pic>
        <p:nvPicPr>
          <p:cNvPr id="7" name="Picture 2" descr="1N4001. - Multicomp Pro - DIODE, STANDARD RECOVERY, 1A | element14 Korea">
            <a:extLst>
              <a:ext uri="{FF2B5EF4-FFF2-40B4-BE49-F238E27FC236}">
                <a16:creationId xmlns:a16="http://schemas.microsoft.com/office/drawing/2014/main" id="{2A831E8B-5755-5F45-3C68-038D2D35D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889" y="2626430"/>
            <a:ext cx="3412271" cy="17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12B95-093C-AF3C-CFCC-6261CB699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88731" y="4766171"/>
            <a:ext cx="2018270" cy="1886213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3548370F-0AB8-25A9-A81C-60583ED96837}"/>
              </a:ext>
            </a:extLst>
          </p:cNvPr>
          <p:cNvSpPr/>
          <p:nvPr/>
        </p:nvSpPr>
        <p:spPr>
          <a:xfrm>
            <a:off x="2294444" y="3607117"/>
            <a:ext cx="3412270" cy="1715163"/>
          </a:xfrm>
          <a:prstGeom prst="wedgeEllipseCallout">
            <a:avLst>
              <a:gd name="adj1" fmla="val -58947"/>
              <a:gd name="adj2" fmla="val 5979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8674E-FEB9-8AAA-0370-AF2D4CAFD3DA}"/>
              </a:ext>
            </a:extLst>
          </p:cNvPr>
          <p:cNvSpPr txBox="1"/>
          <p:nvPr/>
        </p:nvSpPr>
        <p:spPr>
          <a:xfrm>
            <a:off x="2530881" y="3980237"/>
            <a:ext cx="29690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그 다음 다이오드 </a:t>
            </a:r>
            <a:r>
              <a:rPr lang="ko-KR" altLang="en-US" dirty="0" err="1"/>
              <a:t>클리핑을</a:t>
            </a:r>
            <a:endParaRPr lang="en-US" altLang="ko-KR" dirty="0"/>
          </a:p>
          <a:p>
            <a:r>
              <a:rPr lang="ko-KR" altLang="en-US" dirty="0"/>
              <a:t>통해 이렇게 문턱 전압 </a:t>
            </a:r>
            <a:r>
              <a:rPr lang="en-US" altLang="ko-KR" dirty="0"/>
              <a:t>+</a:t>
            </a:r>
          </a:p>
          <a:p>
            <a:r>
              <a:rPr lang="ko-KR" altLang="en-US" dirty="0"/>
              <a:t>바이어스 전압까지 깎아내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FF16C-542D-3AC4-CCC3-9B65FF56700E}"/>
              </a:ext>
            </a:extLst>
          </p:cNvPr>
          <p:cNvSpPr txBox="1"/>
          <p:nvPr/>
        </p:nvSpPr>
        <p:spPr>
          <a:xfrm>
            <a:off x="8110904" y="472552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와</a:t>
            </a:r>
            <a:r>
              <a:rPr lang="en-US" altLang="ko-KR" sz="2400" dirty="0"/>
              <a:t>~ </a:t>
            </a:r>
            <a:r>
              <a:rPr lang="ko-KR" altLang="en-US" sz="2400" dirty="0" err="1"/>
              <a:t>클리핑도</a:t>
            </a:r>
            <a:r>
              <a:rPr lang="ko-KR" altLang="en-US" sz="2400" dirty="0"/>
              <a:t> 다시 </a:t>
            </a:r>
            <a:r>
              <a:rPr lang="ko-KR" altLang="en-US" sz="2400" dirty="0" err="1"/>
              <a:t>보소</a:t>
            </a:r>
            <a:r>
              <a:rPr lang="en-US" altLang="ko-KR" sz="2400" dirty="0"/>
              <a:t>~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73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447</Words>
  <Application>Microsoft Office PowerPoint</Application>
  <PresentationFormat>와이드스크린</PresentationFormat>
  <Paragraphs>90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-apple-system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김환성</dc:creator>
  <cp:lastModifiedBy>김환성</cp:lastModifiedBy>
  <cp:revision>10</cp:revision>
  <dcterms:created xsi:type="dcterms:W3CDTF">2023-11-20T04:45:41Z</dcterms:created>
  <dcterms:modified xsi:type="dcterms:W3CDTF">2023-11-20T10:59:13Z</dcterms:modified>
</cp:coreProperties>
</file>